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handoutMasterIdLst>
    <p:handoutMasterId r:id="rId117"/>
  </p:handoutMasterIdLst>
  <p:sldIdLst>
    <p:sldId id="256" r:id="rId2"/>
    <p:sldId id="257" r:id="rId3"/>
    <p:sldId id="300" r:id="rId4"/>
    <p:sldId id="299" r:id="rId5"/>
    <p:sldId id="301" r:id="rId6"/>
    <p:sldId id="320" r:id="rId7"/>
    <p:sldId id="302" r:id="rId8"/>
    <p:sldId id="303" r:id="rId9"/>
    <p:sldId id="304" r:id="rId10"/>
    <p:sldId id="373" r:id="rId11"/>
    <p:sldId id="359" r:id="rId12"/>
    <p:sldId id="360" r:id="rId13"/>
    <p:sldId id="361" r:id="rId14"/>
    <p:sldId id="362" r:id="rId15"/>
    <p:sldId id="306" r:id="rId16"/>
    <p:sldId id="371" r:id="rId17"/>
    <p:sldId id="372" r:id="rId18"/>
    <p:sldId id="310" r:id="rId19"/>
    <p:sldId id="374" r:id="rId20"/>
    <p:sldId id="363" r:id="rId21"/>
    <p:sldId id="364" r:id="rId22"/>
    <p:sldId id="365" r:id="rId23"/>
    <p:sldId id="366" r:id="rId24"/>
    <p:sldId id="367" r:id="rId25"/>
    <p:sldId id="368" r:id="rId26"/>
    <p:sldId id="375" r:id="rId27"/>
    <p:sldId id="376" r:id="rId28"/>
    <p:sldId id="259" r:id="rId29"/>
    <p:sldId id="258" r:id="rId30"/>
    <p:sldId id="260" r:id="rId31"/>
    <p:sldId id="265" r:id="rId32"/>
    <p:sldId id="266" r:id="rId33"/>
    <p:sldId id="267" r:id="rId34"/>
    <p:sldId id="268" r:id="rId35"/>
    <p:sldId id="263" r:id="rId36"/>
    <p:sldId id="261" r:id="rId37"/>
    <p:sldId id="262" r:id="rId38"/>
    <p:sldId id="264" r:id="rId39"/>
    <p:sldId id="269" r:id="rId40"/>
    <p:sldId id="270" r:id="rId41"/>
    <p:sldId id="271" r:id="rId42"/>
    <p:sldId id="272" r:id="rId43"/>
    <p:sldId id="273" r:id="rId44"/>
    <p:sldId id="274" r:id="rId45"/>
    <p:sldId id="293" r:id="rId46"/>
    <p:sldId id="294" r:id="rId47"/>
    <p:sldId id="275" r:id="rId48"/>
    <p:sldId id="276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4" r:id="rId57"/>
    <p:sldId id="285" r:id="rId58"/>
    <p:sldId id="290" r:id="rId59"/>
    <p:sldId id="291" r:id="rId60"/>
    <p:sldId id="295" r:id="rId61"/>
    <p:sldId id="296" r:id="rId62"/>
    <p:sldId id="312" r:id="rId63"/>
    <p:sldId id="313" r:id="rId64"/>
    <p:sldId id="286" r:id="rId65"/>
    <p:sldId id="287" r:id="rId66"/>
    <p:sldId id="288" r:id="rId67"/>
    <p:sldId id="289" r:id="rId68"/>
    <p:sldId id="315" r:id="rId69"/>
    <p:sldId id="311" r:id="rId70"/>
    <p:sldId id="321" r:id="rId71"/>
    <p:sldId id="297" r:id="rId72"/>
    <p:sldId id="298" r:id="rId73"/>
    <p:sldId id="319" r:id="rId74"/>
    <p:sldId id="318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31" r:id="rId83"/>
    <p:sldId id="329" r:id="rId84"/>
    <p:sldId id="379" r:id="rId85"/>
    <p:sldId id="377" r:id="rId86"/>
    <p:sldId id="330" r:id="rId87"/>
    <p:sldId id="332" r:id="rId88"/>
    <p:sldId id="333" r:id="rId89"/>
    <p:sldId id="334" r:id="rId90"/>
    <p:sldId id="335" r:id="rId91"/>
    <p:sldId id="337" r:id="rId92"/>
    <p:sldId id="338" r:id="rId93"/>
    <p:sldId id="339" r:id="rId94"/>
    <p:sldId id="340" r:id="rId95"/>
    <p:sldId id="341" r:id="rId96"/>
    <p:sldId id="342" r:id="rId97"/>
    <p:sldId id="336" r:id="rId98"/>
    <p:sldId id="378" r:id="rId99"/>
    <p:sldId id="346" r:id="rId100"/>
    <p:sldId id="347" r:id="rId101"/>
    <p:sldId id="348" r:id="rId102"/>
    <p:sldId id="350" r:id="rId103"/>
    <p:sldId id="351" r:id="rId104"/>
    <p:sldId id="356" r:id="rId105"/>
    <p:sldId id="357" r:id="rId106"/>
    <p:sldId id="343" r:id="rId107"/>
    <p:sldId id="344" r:id="rId108"/>
    <p:sldId id="345" r:id="rId109"/>
    <p:sldId id="349" r:id="rId110"/>
    <p:sldId id="352" r:id="rId111"/>
    <p:sldId id="353" r:id="rId112"/>
    <p:sldId id="354" r:id="rId113"/>
    <p:sldId id="355" r:id="rId114"/>
    <p:sldId id="358" r:id="rId1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heme" Target="theme/theme1.xml"/><Relationship Id="rId121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notesMaster" Target="notesMasters/notesMaster1.xml"/><Relationship Id="rId117" Type="http://schemas.openxmlformats.org/officeDocument/2006/relationships/handoutMaster" Target="handoutMasters/handoutMaster1.xml"/><Relationship Id="rId118" Type="http://schemas.openxmlformats.org/officeDocument/2006/relationships/presProps" Target="presProps.xml"/><Relationship Id="rId119" Type="http://schemas.openxmlformats.org/officeDocument/2006/relationships/viewProps" Target="view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1" name="Picture 2" descr="sky, sunset, star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211050" cy="6880225"/>
          </a:xfrm>
          <a:prstGeom prst="rect">
            <a:avLst/>
          </a:prstGeom>
          <a:noFill/>
          <a:ln w="9525">
            <a:noFill/>
            <a:miter/>
          </a:ln>
        </p:spPr>
      </p:pic>
      <p:grpSp>
        <p:nvGrpSpPr>
          <p:cNvPr id="8202" name="组合 10"/>
          <p:cNvGrpSpPr/>
          <p:nvPr/>
        </p:nvGrpSpPr>
        <p:grpSpPr>
          <a:xfrm>
            <a:off x="2541588" y="1847850"/>
            <a:ext cx="7315200" cy="342900"/>
            <a:chOff x="1906022" y="2343551"/>
            <a:chExt cx="5486018" cy="343165"/>
          </a:xfrm>
        </p:grpSpPr>
        <p:sp>
          <p:nvSpPr>
            <p:cNvPr id="12" name="L 形 11"/>
            <p:cNvSpPr/>
            <p:nvPr/>
          </p:nvSpPr>
          <p:spPr>
            <a:xfrm rot="5400000" flipV="1">
              <a:off x="5996176" y="1290851"/>
              <a:ext cx="343164" cy="2448564"/>
            </a:xfrm>
            <a:prstGeom prst="corner">
              <a:avLst>
                <a:gd name="adj1" fmla="val 15986"/>
                <a:gd name="adj2" fmla="val 14792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565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L 形 12"/>
            <p:cNvSpPr/>
            <p:nvPr/>
          </p:nvSpPr>
          <p:spPr>
            <a:xfrm rot="16200000" flipH="1" flipV="1">
              <a:off x="3000754" y="1248821"/>
              <a:ext cx="343164" cy="2532627"/>
            </a:xfrm>
            <a:prstGeom prst="corner">
              <a:avLst>
                <a:gd name="adj1" fmla="val 15986"/>
                <a:gd name="adj2" fmla="val 14792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565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8205" name="组合 13"/>
          <p:cNvGrpSpPr/>
          <p:nvPr/>
        </p:nvGrpSpPr>
        <p:grpSpPr>
          <a:xfrm flipV="1">
            <a:off x="2541588" y="3632200"/>
            <a:ext cx="7315200" cy="344488"/>
            <a:chOff x="1906022" y="2343551"/>
            <a:chExt cx="5486018" cy="343165"/>
          </a:xfrm>
        </p:grpSpPr>
        <p:sp>
          <p:nvSpPr>
            <p:cNvPr id="15" name="L 形 14"/>
            <p:cNvSpPr/>
            <p:nvPr/>
          </p:nvSpPr>
          <p:spPr>
            <a:xfrm rot="5400000" flipV="1">
              <a:off x="6486713" y="1781388"/>
              <a:ext cx="343164" cy="1467490"/>
            </a:xfrm>
            <a:prstGeom prst="corner">
              <a:avLst>
                <a:gd name="adj1" fmla="val 15986"/>
                <a:gd name="adj2" fmla="val 14792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565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L 形 15"/>
            <p:cNvSpPr/>
            <p:nvPr/>
          </p:nvSpPr>
          <p:spPr>
            <a:xfrm rot="16200000" flipH="1" flipV="1">
              <a:off x="2400252" y="1849323"/>
              <a:ext cx="343164" cy="1331623"/>
            </a:xfrm>
            <a:prstGeom prst="corner">
              <a:avLst>
                <a:gd name="adj1" fmla="val 15986"/>
                <a:gd name="adj2" fmla="val 14792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565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2019/1/28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165600" y="622935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199" name="KSO_BC1"/>
          <p:cNvSpPr>
            <a:spLocks noGrp="1"/>
          </p:cNvSpPr>
          <p:nvPr>
            <p:ph type="subTitle" idx="1"/>
          </p:nvPr>
        </p:nvSpPr>
        <p:spPr>
          <a:xfrm>
            <a:off x="4381500" y="3708400"/>
            <a:ext cx="3505200" cy="4318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marL="0" lvl="0" indent="0" algn="ctr">
              <a:buNone/>
              <a:defRPr sz="1800" kern="1200">
                <a:solidFill>
                  <a:schemeClr val="tx1"/>
                </a:solidFill>
              </a:defRPr>
            </a:lvl1pPr>
            <a:lvl2pPr marL="0" lvl="1" indent="0" algn="ctr">
              <a:buNone/>
              <a:defRPr sz="1800" kern="1200">
                <a:solidFill>
                  <a:schemeClr val="tx1"/>
                </a:solidFill>
              </a:defRPr>
            </a:lvl2pPr>
            <a:lvl3pPr marL="685800" lvl="2" indent="-685800" algn="ctr">
              <a:buNone/>
              <a:defRPr sz="1800" kern="1200">
                <a:solidFill>
                  <a:schemeClr val="tx1"/>
                </a:solidFill>
              </a:defRPr>
            </a:lvl3pPr>
            <a:lvl4pPr marL="1028700" lvl="3" indent="-1028700" algn="ctr">
              <a:buNone/>
              <a:defRPr sz="1800" kern="1200">
                <a:solidFill>
                  <a:schemeClr val="tx1"/>
                </a:solidFill>
              </a:defRPr>
            </a:lvl4pPr>
            <a:lvl5pPr marL="1371600" lvl="4" indent="-1371600" algn="ctr">
              <a:buNone/>
              <a:defRPr sz="1800" kern="12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743200" y="2079625"/>
            <a:ext cx="6870700" cy="157162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/>
          <a:lstStyle>
            <a:lvl1pPr algn="ctr">
              <a:defRPr/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3D0CE79-49FB-443D-BEF8-6B709DE8FD0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2019/1/28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zh-CN" sz="12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F906490-237C-474C-BA2E-D98840BC1F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1" y="365125"/>
            <a:ext cx="1182511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3" y="365125"/>
            <a:ext cx="79332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1800" b="0"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6" y="2108202"/>
            <a:ext cx="7994651" cy="1235075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/>
          </p:nvPr>
        </p:nvSpPr>
        <p:spPr>
          <a:xfrm>
            <a:off x="4050894" y="3400425"/>
            <a:ext cx="4090217" cy="357478"/>
          </a:xfrm>
          <a:prstGeom prst="roundRect">
            <a:avLst>
              <a:gd name="adj" fmla="val 50000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3D0CE79-49FB-443D-BEF8-6B709DE8FD0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2019/1/28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zh-CN" sz="12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F906490-237C-474C-BA2E-D98840BC1F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3"/>
            <a:ext cx="5080000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3"/>
            <a:ext cx="5094116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6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6" y="2200274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4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3D0CE79-49FB-443D-BEF8-6B709DE8FD0C}" type="datetimeFigureOut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2019/1/28</a:t>
            </a:fld>
            <a:endParaRPr kumimoji="0" lang="zh-CN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zh-CN" sz="1100" dirty="0">
              <a:solidFill>
                <a:srgbClr val="96969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F906490-237C-474C-BA2E-D98840BC1F8F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1" y="533402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31"/>
            <a:ext cx="6172200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1" y="2133602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3D0CE79-49FB-443D-BEF8-6B709DE8FD0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2019/1/28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zh-CN" sz="12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F906490-237C-474C-BA2E-D98840BC1F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9"/>
            <a:ext cx="6172200" cy="487362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just" defTabSz="6858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ebdings" pitchFamily="18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将图片拖动到占位符，或单击添加图标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3D0CE79-49FB-443D-BEF8-6B709DE8FD0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2019/1/28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zh-CN" sz="12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F906490-237C-474C-BA2E-D98840BC1F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ky, sunset, stars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0" y="0"/>
            <a:ext cx="12211050" cy="68802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" name="矩形 8"/>
          <p:cNvSpPr/>
          <p:nvPr/>
        </p:nvSpPr>
        <p:spPr>
          <a:xfrm>
            <a:off x="0" y="0"/>
            <a:ext cx="12211050" cy="6858000"/>
          </a:xfrm>
          <a:prstGeom prst="rect">
            <a:avLst/>
          </a:prstGeom>
          <a:solidFill>
            <a:srgbClr val="2454A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451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2019/1/28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4801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451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31" name="KSO_BC1"/>
          <p:cNvSpPr>
            <a:spLocks noGrp="1"/>
          </p:cNvSpPr>
          <p:nvPr>
            <p:ph type="body" idx="1"/>
          </p:nvPr>
        </p:nvSpPr>
        <p:spPr>
          <a:xfrm>
            <a:off x="596900" y="1120775"/>
            <a:ext cx="10934700" cy="5313363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96900" y="166688"/>
            <a:ext cx="10934700" cy="64135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effectLst/>
          <a:latin typeface="+mj-ea"/>
          <a:ea typeface="+mj-ea"/>
          <a:cs typeface="+mj-cs"/>
        </a:defRPr>
      </a:lvl1pPr>
    </p:titleStyle>
    <p:bodyStyle>
      <a:lvl1pPr marL="361950" indent="-361950" algn="just" defTabSz="6858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ebdings" pitchFamily="18" charset="2"/>
        <a:buChar char="Ù"/>
        <a:defRPr lang="zh-CN" altLang="en-US" sz="2400" b="1" kern="1200" baseline="0" dirty="0" smtClean="0">
          <a:solidFill>
            <a:schemeClr val="accent1"/>
          </a:solidFill>
          <a:latin typeface="FangSong" charset="-122"/>
          <a:ea typeface="FangSong" charset="-122"/>
          <a:cs typeface="FangSong" charset="-122"/>
        </a:defRPr>
      </a:lvl1pPr>
      <a:lvl2pPr marL="361950" indent="-361950" algn="just" defTabSz="6858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800" b="0" kern="1200" baseline="0">
          <a:solidFill>
            <a:schemeClr val="tx1"/>
          </a:solidFill>
          <a:latin typeface="FangSong" charset="-122"/>
          <a:ea typeface="FangSong" charset="-122"/>
          <a:cs typeface="FangSong" charset="-122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副标题 1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石家庄二中 李毓浩</a:t>
            </a:r>
            <a:endParaRPr lang="en-US" altLang="zh-CN" dirty="0"/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Structure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堆模拟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8702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codechef DGCD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经过观察不难得出 </a:t>
            </a:r>
            <a:r>
              <a:rPr lang="en-US" altLang="zh-CN" dirty="0" smtClean="0"/>
              <a:t>gcd(a, b, c, d) = gcd(gcd(a, b), gcd(c, d))</a:t>
            </a:r>
            <a:r>
              <a:rPr lang="zh-CN" altLang="en-US" dirty="0" smtClean="0"/>
              <a:t>，满足区 间加法，故可以利用线段树求解。 </a:t>
            </a:r>
          </a:p>
          <a:p>
            <a:r>
              <a:rPr lang="zh-CN" altLang="en-US" dirty="0" smtClean="0"/>
              <a:t>但题目要求支持区间增减，直接套用区间修改的线段树，似乎并不 能很快计算出增加后的区间最大公约数是如何变化的。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898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codechef DGCD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根据欧几里得辗转相减得到 </a:t>
            </a:r>
            <a:r>
              <a:rPr lang="en-US" altLang="zh-CN" dirty="0" smtClean="0"/>
              <a:t>gcd(a, b) = gcd(a, b </a:t>
            </a:r>
            <a:r>
              <a:rPr lang="zh-CN" altLang="en-US" dirty="0" smtClean="0"/>
              <a:t>− </a:t>
            </a:r>
            <a:r>
              <a:rPr lang="en-US" altLang="zh-CN" dirty="0" smtClean="0"/>
              <a:t>a)</a:t>
            </a:r>
            <a:r>
              <a:rPr lang="zh-CN" altLang="en-US" dirty="0" smtClean="0"/>
              <a:t>，可以归纳得出 </a:t>
            </a:r>
            <a:r>
              <a:rPr lang="en-US" altLang="zh-CN" dirty="0" smtClean="0"/>
              <a:t>gcd(a1,a2,...,an) = gcd(a1,a2 </a:t>
            </a:r>
            <a:r>
              <a:rPr lang="zh-CN" altLang="en-US" dirty="0" smtClean="0"/>
              <a:t>− </a:t>
            </a:r>
            <a:r>
              <a:rPr lang="en-US" altLang="zh-CN" dirty="0" smtClean="0"/>
              <a:t>a1,a3 </a:t>
            </a:r>
            <a:r>
              <a:rPr lang="zh-CN" altLang="en-US" dirty="0" smtClean="0"/>
              <a:t>− </a:t>
            </a:r>
            <a:r>
              <a:rPr lang="en-US" altLang="zh-CN" dirty="0" smtClean="0"/>
              <a:t>a2,...,an </a:t>
            </a:r>
            <a:r>
              <a:rPr lang="zh-CN" altLang="en-US" dirty="0" smtClean="0"/>
              <a:t>− </a:t>
            </a:r>
            <a:r>
              <a:rPr lang="en-US" altLang="zh-CN" dirty="0" smtClean="0"/>
              <a:t>an</a:t>
            </a:r>
            <a:r>
              <a:rPr lang="zh-CN" altLang="en-US" dirty="0" smtClean="0"/>
              <a:t>−</a:t>
            </a:r>
            <a:r>
              <a:rPr lang="en-US" altLang="zh-CN" dirty="0" smtClean="0"/>
              <a:t>1)</a:t>
            </a:r>
            <a:r>
              <a:rPr lang="zh-CN" altLang="en-US" dirty="0" smtClean="0"/>
              <a:t>。 </a:t>
            </a:r>
          </a:p>
          <a:p>
            <a:r>
              <a:rPr lang="zh-CN" altLang="en-US" dirty="0" smtClean="0"/>
              <a:t>查询区间 </a:t>
            </a:r>
            <a:r>
              <a:rPr lang="en-US" altLang="zh-CN" dirty="0" smtClean="0"/>
              <a:t>[L,R] </a:t>
            </a:r>
            <a:r>
              <a:rPr lang="zh-CN" altLang="en-US" dirty="0" smtClean="0"/>
              <a:t>相当于 </a:t>
            </a:r>
            <a:r>
              <a:rPr lang="en-US" altLang="zh-CN" dirty="0" smtClean="0"/>
              <a:t>gcd(aL, gcd(aL+1 </a:t>
            </a:r>
            <a:r>
              <a:rPr lang="zh-CN" altLang="en-US" dirty="0" smtClean="0"/>
              <a:t>− </a:t>
            </a:r>
            <a:r>
              <a:rPr lang="en-US" altLang="zh-CN" dirty="0" smtClean="0"/>
              <a:t>aL, . . . , aR </a:t>
            </a:r>
            <a:r>
              <a:rPr lang="zh-CN" altLang="en-US" dirty="0" smtClean="0"/>
              <a:t>− </a:t>
            </a:r>
            <a:r>
              <a:rPr lang="en-US" altLang="zh-CN" dirty="0" smtClean="0"/>
              <a:t>aR</a:t>
            </a:r>
            <a:r>
              <a:rPr lang="zh-CN" altLang="en-US" dirty="0" smtClean="0"/>
              <a:t>−</a:t>
            </a:r>
            <a:r>
              <a:rPr lang="en-US" altLang="zh-CN" dirty="0" smtClean="0"/>
              <a:t>1))</a:t>
            </a:r>
            <a:r>
              <a:rPr lang="zh-CN" altLang="en-US" dirty="0" smtClean="0"/>
              <a:t>。 用两个线段树，一个维护原数列的值，一个维护差分数列</a:t>
            </a:r>
            <a:endParaRPr lang="en-US" altLang="zh-CN" dirty="0" smtClean="0"/>
          </a:p>
          <a:p>
            <a:r>
              <a:rPr lang="en-US" altLang="zh-CN" dirty="0" smtClean="0"/>
              <a:t>(b1 = a2 </a:t>
            </a:r>
            <a:r>
              <a:rPr lang="zh-CN" altLang="en-US" dirty="0" smtClean="0"/>
              <a:t>−</a:t>
            </a:r>
            <a:r>
              <a:rPr lang="en-US" altLang="zh-CN" dirty="0" smtClean="0"/>
              <a:t>a1,b2 = a3 </a:t>
            </a:r>
            <a:r>
              <a:rPr lang="zh-CN" altLang="en-US" dirty="0" smtClean="0"/>
              <a:t>−</a:t>
            </a:r>
            <a:r>
              <a:rPr lang="en-US" altLang="zh-CN" dirty="0" smtClean="0"/>
              <a:t>a2 ...,bn</a:t>
            </a:r>
            <a:r>
              <a:rPr lang="zh-CN" altLang="en-US" dirty="0" smtClean="0"/>
              <a:t>−</a:t>
            </a:r>
            <a:r>
              <a:rPr lang="en-US" altLang="zh-CN" dirty="0" smtClean="0"/>
              <a:t>1 = an </a:t>
            </a:r>
            <a:r>
              <a:rPr lang="zh-CN" altLang="en-US" dirty="0" smtClean="0"/>
              <a:t>−</a:t>
            </a:r>
            <a:r>
              <a:rPr lang="en-US" altLang="zh-CN" dirty="0" smtClean="0"/>
              <a:t>an</a:t>
            </a:r>
            <a:r>
              <a:rPr lang="zh-CN" altLang="en-US" dirty="0" smtClean="0"/>
              <a:t>−</a:t>
            </a:r>
            <a:r>
              <a:rPr lang="en-US" altLang="zh-CN" dirty="0" smtClean="0"/>
              <a:t>1)</a:t>
            </a:r>
            <a:r>
              <a:rPr lang="zh-CN" altLang="en-US" dirty="0" smtClean="0"/>
              <a:t>的 </a:t>
            </a:r>
            <a:r>
              <a:rPr lang="en-US" altLang="zh-CN" dirty="0" smtClean="0"/>
              <a:t>gcd</a:t>
            </a:r>
            <a:r>
              <a:rPr lang="zh-CN" altLang="en-US" dirty="0" smtClean="0"/>
              <a:t>。 </a:t>
            </a:r>
          </a:p>
          <a:p>
            <a:r>
              <a:rPr lang="zh-CN" altLang="en-US" dirty="0" smtClean="0"/>
              <a:t>区间增加 </a:t>
            </a:r>
            <a:r>
              <a:rPr lang="en-US" altLang="zh-CN" dirty="0" smtClean="0"/>
              <a:t>c</a:t>
            </a:r>
            <a:r>
              <a:rPr lang="zh-CN" altLang="en-US" dirty="0" smtClean="0"/>
              <a:t>，原数列 </a:t>
            </a:r>
            <a:r>
              <a:rPr lang="en-US" altLang="zh-CN" dirty="0" smtClean="0"/>
              <a:t>a </a:t>
            </a:r>
            <a:r>
              <a:rPr lang="zh-CN" altLang="en-US" dirty="0" smtClean="0"/>
              <a:t>上是普通的区间 </a:t>
            </a:r>
            <a:r>
              <a:rPr lang="en-US" altLang="zh-CN" dirty="0" smtClean="0"/>
              <a:t>[L, R] </a:t>
            </a:r>
            <a:r>
              <a:rPr lang="zh-CN" altLang="en-US" dirty="0" smtClean="0"/>
              <a:t>修改，单点查询位置 </a:t>
            </a:r>
            <a:r>
              <a:rPr lang="en-US" altLang="zh-CN" dirty="0" smtClean="0"/>
              <a:t>L;</a:t>
            </a:r>
            <a:r>
              <a:rPr lang="zh-CN" altLang="en-US" dirty="0" smtClean="0"/>
              <a:t>差分数列 </a:t>
            </a:r>
            <a:r>
              <a:rPr lang="en-US" altLang="zh-CN" dirty="0" smtClean="0"/>
              <a:t>b </a:t>
            </a:r>
            <a:r>
              <a:rPr lang="zh-CN" altLang="en-US" dirty="0" smtClean="0"/>
              <a:t>上是第 </a:t>
            </a:r>
            <a:r>
              <a:rPr lang="en-US" altLang="zh-CN" dirty="0" smtClean="0"/>
              <a:t>L </a:t>
            </a:r>
            <a:r>
              <a:rPr lang="zh-CN" altLang="en-US" dirty="0" smtClean="0"/>
              <a:t>− </a:t>
            </a:r>
            <a:r>
              <a:rPr lang="en-US" altLang="zh-CN" dirty="0" smtClean="0"/>
              <a:t>1 </a:t>
            </a:r>
            <a:r>
              <a:rPr lang="zh-CN" altLang="en-US" dirty="0" smtClean="0"/>
              <a:t>项增加 </a:t>
            </a:r>
            <a:r>
              <a:rPr lang="en-US" altLang="zh-CN" dirty="0" smtClean="0"/>
              <a:t>c</a:t>
            </a:r>
            <a:r>
              <a:rPr lang="zh-CN" altLang="en-US" dirty="0" smtClean="0"/>
              <a:t>，第 </a:t>
            </a:r>
            <a:r>
              <a:rPr lang="en-US" altLang="zh-CN" dirty="0" smtClean="0"/>
              <a:t>R </a:t>
            </a:r>
            <a:r>
              <a:rPr lang="zh-CN" altLang="en-US" dirty="0" smtClean="0"/>
              <a:t>项减去 </a:t>
            </a:r>
            <a:r>
              <a:rPr lang="en-US" altLang="zh-CN" dirty="0" smtClean="0"/>
              <a:t>c</a:t>
            </a:r>
            <a:r>
              <a:rPr lang="zh-CN" altLang="en-US" dirty="0" smtClean="0"/>
              <a:t>，按照最基本的单位置修改，区间查询 </a:t>
            </a:r>
            <a:r>
              <a:rPr lang="en-US" altLang="zh-CN" dirty="0" smtClean="0"/>
              <a:t>[L, R </a:t>
            </a:r>
            <a:r>
              <a:rPr lang="zh-CN" altLang="en-US" dirty="0" smtClean="0"/>
              <a:t>− </a:t>
            </a:r>
            <a:r>
              <a:rPr lang="en-US" altLang="zh-CN" dirty="0" smtClean="0"/>
              <a:t>1] </a:t>
            </a:r>
            <a:r>
              <a:rPr lang="zh-CN" altLang="en-US" dirty="0" smtClean="0"/>
              <a:t>即可。将两部分的查询结果作一个 </a:t>
            </a:r>
            <a:r>
              <a:rPr lang="en-US" altLang="zh-CN" dirty="0" smtClean="0"/>
              <a:t>gcd </a:t>
            </a:r>
            <a:r>
              <a:rPr lang="zh-CN" altLang="en-US" dirty="0" smtClean="0"/>
              <a:t>就是最终答案。 </a:t>
            </a:r>
          </a:p>
          <a:p>
            <a:r>
              <a:rPr lang="zh-CN" altLang="en-US" dirty="0" smtClean="0"/>
              <a:t>注意 </a:t>
            </a:r>
            <a:r>
              <a:rPr lang="en-US" altLang="zh-CN" dirty="0" smtClean="0"/>
              <a:t>L = R </a:t>
            </a:r>
            <a:r>
              <a:rPr lang="zh-CN" altLang="en-US" dirty="0" smtClean="0"/>
              <a:t>的边界情况。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1511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bzoj1798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长度为 </a:t>
            </a:r>
            <a:r>
              <a:rPr lang="en-US" altLang="zh-CN" dirty="0"/>
              <a:t>n </a:t>
            </a:r>
            <a:r>
              <a:rPr lang="zh-CN" altLang="en-US" dirty="0"/>
              <a:t>的数组，支持三种操作</a:t>
            </a:r>
            <a:r>
              <a:rPr lang="en-US" altLang="zh-CN" dirty="0"/>
              <a:t>: </a:t>
            </a:r>
            <a:endParaRPr lang="zh-CN" altLang="en-US" dirty="0"/>
          </a:p>
          <a:p>
            <a:r>
              <a:rPr lang="en-US" altLang="zh-CN" dirty="0"/>
              <a:t>1  </a:t>
            </a:r>
            <a:r>
              <a:rPr lang="zh-CN" altLang="en-US" dirty="0"/>
              <a:t>区间 </a:t>
            </a:r>
            <a:r>
              <a:rPr lang="en-US" altLang="zh-CN" dirty="0"/>
              <a:t>[L,R] </a:t>
            </a:r>
            <a:r>
              <a:rPr lang="zh-CN" altLang="en-US" dirty="0"/>
              <a:t>内的数乘 </a:t>
            </a:r>
            <a:r>
              <a:rPr lang="en-US" altLang="zh-CN" dirty="0"/>
              <a:t>c</a:t>
            </a:r>
            <a:r>
              <a:rPr lang="zh-CN" altLang="en-US" dirty="0"/>
              <a:t>。 </a:t>
            </a:r>
          </a:p>
          <a:p>
            <a:r>
              <a:rPr lang="en-US" altLang="zh-CN" dirty="0"/>
              <a:t>2  </a:t>
            </a:r>
            <a:r>
              <a:rPr lang="zh-CN" altLang="en-US" dirty="0"/>
              <a:t>区间 </a:t>
            </a:r>
            <a:r>
              <a:rPr lang="en-US" altLang="zh-CN" dirty="0"/>
              <a:t>[L,R] </a:t>
            </a:r>
            <a:r>
              <a:rPr lang="zh-CN" altLang="en-US" dirty="0"/>
              <a:t>内的数加 </a:t>
            </a:r>
            <a:r>
              <a:rPr lang="en-US" altLang="zh-CN" dirty="0"/>
              <a:t>c</a:t>
            </a:r>
            <a:r>
              <a:rPr lang="zh-CN" altLang="en-US" dirty="0"/>
              <a:t>。 </a:t>
            </a:r>
          </a:p>
          <a:p>
            <a:r>
              <a:rPr lang="en-US" altLang="zh-CN" dirty="0"/>
              <a:t>3  </a:t>
            </a:r>
            <a:r>
              <a:rPr lang="zh-CN" altLang="en-US" dirty="0"/>
              <a:t>求区间 </a:t>
            </a:r>
            <a:r>
              <a:rPr lang="en-US" altLang="zh-CN" dirty="0"/>
              <a:t>[L,R] </a:t>
            </a:r>
            <a:r>
              <a:rPr lang="zh-CN" altLang="en-US" dirty="0"/>
              <a:t>内的和。 </a:t>
            </a:r>
          </a:p>
          <a:p>
            <a:r>
              <a:rPr lang="it-IT" altLang="zh-CN" dirty="0"/>
              <a:t>1 ≤ n, Q ≤ 100000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64017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bzoj1798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需要维护两个延迟标记 </a:t>
            </a:r>
            <a:r>
              <a:rPr kumimoji="1" lang="en-US" altLang="zh-CN" dirty="0"/>
              <a:t>mul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add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该</a:t>
            </a:r>
            <a:r>
              <a:rPr kumimoji="1" lang="zh-CN" altLang="en-US" dirty="0"/>
              <a:t>结点区间乘 </a:t>
            </a:r>
            <a:r>
              <a:rPr kumimoji="1" lang="en-US" altLang="zh-CN" dirty="0"/>
              <a:t>c </a:t>
            </a:r>
            <a:r>
              <a:rPr kumimoji="1" lang="zh-CN" altLang="en-US" dirty="0"/>
              <a:t>时，乘法标记需要乘 </a:t>
            </a:r>
            <a:r>
              <a:rPr kumimoji="1" lang="en-US" altLang="zh-CN" dirty="0"/>
              <a:t>c</a:t>
            </a:r>
            <a:r>
              <a:rPr kumimoji="1" lang="zh-CN" altLang="en-US" dirty="0"/>
              <a:t>，加法标记需要乘 </a:t>
            </a:r>
            <a:r>
              <a:rPr kumimoji="1" lang="en-US" altLang="zh-CN" dirty="0"/>
              <a:t>c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sum </a:t>
            </a:r>
            <a:r>
              <a:rPr kumimoji="1" lang="zh-CN" altLang="en-US" dirty="0"/>
              <a:t>值也需要乘 </a:t>
            </a:r>
            <a:r>
              <a:rPr kumimoji="1" lang="en-US" altLang="zh-CN" dirty="0"/>
              <a:t>c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该</a:t>
            </a:r>
            <a:r>
              <a:rPr kumimoji="1" lang="zh-CN" altLang="en-US" dirty="0"/>
              <a:t>结点区间加 </a:t>
            </a:r>
            <a:r>
              <a:rPr kumimoji="1" lang="en-US" altLang="zh-CN" dirty="0"/>
              <a:t>c </a:t>
            </a:r>
            <a:r>
              <a:rPr kumimoji="1" lang="zh-CN" altLang="en-US" dirty="0"/>
              <a:t>时，加法标记需要加 </a:t>
            </a:r>
            <a:r>
              <a:rPr kumimoji="1" lang="en-US" altLang="zh-CN" dirty="0"/>
              <a:t>c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sum </a:t>
            </a:r>
            <a:r>
              <a:rPr kumimoji="1" lang="zh-CN" altLang="en-US" dirty="0"/>
              <a:t>值也需要加 </a:t>
            </a:r>
            <a:r>
              <a:rPr kumimoji="1" lang="en-US" altLang="zh-CN" dirty="0"/>
              <a:t>c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标记</a:t>
            </a:r>
            <a:r>
              <a:rPr kumimoji="1" lang="zh-CN" altLang="en-US" dirty="0"/>
              <a:t>下放时，先下放乘法标记，用乘法标记的值乘上子结点区间</a:t>
            </a:r>
            <a:r>
              <a:rPr kumimoji="1" lang="zh-CN" altLang="en-US" dirty="0" smtClean="0"/>
              <a:t>原来</a:t>
            </a:r>
            <a:r>
              <a:rPr kumimoji="1" lang="zh-CN" altLang="en-US" dirty="0"/>
              <a:t>的 </a:t>
            </a:r>
            <a:r>
              <a:rPr kumimoji="1" lang="en-US" altLang="zh-CN" dirty="0"/>
              <a:t>sum</a:t>
            </a:r>
            <a:r>
              <a:rPr kumimoji="1" lang="zh-CN" altLang="en-US" dirty="0"/>
              <a:t>，并更新子结点区间的乘法标记和加法标记</a:t>
            </a:r>
            <a:r>
              <a:rPr kumimoji="1" lang="en-US" altLang="zh-CN" dirty="0"/>
              <a:t>; </a:t>
            </a:r>
            <a:r>
              <a:rPr kumimoji="1" lang="zh-CN" altLang="en-US" dirty="0"/>
              <a:t>再下放加法标记，用加法标记的值加上子结点区间的 </a:t>
            </a:r>
            <a:r>
              <a:rPr kumimoji="1" lang="en-US" altLang="zh-CN" dirty="0"/>
              <a:t>sum</a:t>
            </a:r>
            <a:r>
              <a:rPr kumimoji="1" lang="zh-CN" altLang="en-US" dirty="0"/>
              <a:t>，并</a:t>
            </a:r>
            <a:r>
              <a:rPr kumimoji="1" lang="zh-CN" altLang="en-US" dirty="0" smtClean="0"/>
              <a:t>更新子</a:t>
            </a:r>
            <a:r>
              <a:rPr kumimoji="1" lang="zh-CN" altLang="en-US" dirty="0"/>
              <a:t>结点区间的加法标记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时间</a:t>
            </a:r>
            <a:r>
              <a:rPr kumimoji="1" lang="zh-CN" altLang="en-US" dirty="0"/>
              <a:t>复杂度 </a:t>
            </a:r>
            <a:r>
              <a:rPr kumimoji="1" lang="en-US" altLang="zh-CN" dirty="0"/>
              <a:t>O((n + Q) log n)</a:t>
            </a:r>
            <a:r>
              <a:rPr kumimoji="1" lang="zh-CN" altLang="en-US" dirty="0"/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12905749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最大连续子段和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长度为 </a:t>
            </a:r>
            <a:r>
              <a:rPr lang="en-US" altLang="zh-CN" dirty="0"/>
              <a:t>n </a:t>
            </a:r>
            <a:r>
              <a:rPr lang="zh-CN" altLang="en-US" dirty="0"/>
              <a:t>的数组，支持两种操作</a:t>
            </a:r>
            <a:r>
              <a:rPr lang="en-US" altLang="zh-CN" dirty="0"/>
              <a:t>: </a:t>
            </a:r>
            <a:endParaRPr kumimoji="1" lang="en-US" altLang="zh-CN" dirty="0" smtClean="0"/>
          </a:p>
          <a:p>
            <a:r>
              <a:rPr kumimoji="1" lang="zh-CN" altLang="en-US" dirty="0" smtClean="0"/>
              <a:t>修改</a:t>
            </a:r>
            <a:r>
              <a:rPr kumimoji="1" lang="zh-CN" altLang="en-US" dirty="0"/>
              <a:t>某个位置的值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求</a:t>
            </a:r>
            <a:r>
              <a:rPr kumimoji="1" lang="zh-CN" altLang="en-US" dirty="0"/>
              <a:t>区间 </a:t>
            </a:r>
            <a:r>
              <a:rPr kumimoji="1" lang="en-US" altLang="zh-CN" dirty="0"/>
              <a:t>[L,R] </a:t>
            </a:r>
            <a:r>
              <a:rPr kumimoji="1" lang="zh-CN" altLang="en-US" dirty="0"/>
              <a:t>内的最大连续子序列和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lang="it-IT" altLang="zh-CN" dirty="0"/>
              <a:t>1 ≤ n, Q ≤ 100000 </a:t>
            </a:r>
            <a:endParaRPr lang="it-IT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问题</a:t>
            </a:r>
            <a:r>
              <a:rPr kumimoji="1" lang="zh-CN" altLang="en-US" dirty="0"/>
              <a:t>的关键在于如何记录区间的信息使之能满足区间加法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显然</a:t>
            </a:r>
            <a:r>
              <a:rPr kumimoji="1" lang="zh-CN" altLang="en-US" dirty="0"/>
              <a:t>只记录每个区间的最大连续子序列和无法进行区间合并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想要写最大连续子段和可以写</a:t>
            </a:r>
            <a:r>
              <a:rPr kumimoji="1" lang="en-US" altLang="zh-CN" dirty="0"/>
              <a:t>poj3667</a:t>
            </a:r>
            <a:r>
              <a:rPr kumimoji="1" lang="zh-CN" altLang="en-US" dirty="0" smtClean="0"/>
              <a:t>，题意稍有变化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8268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最大连续子段和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考虑维护以下四个信息</a:t>
            </a:r>
            <a:r>
              <a:rPr lang="en-US" altLang="zh-CN" dirty="0"/>
              <a:t>: </a:t>
            </a:r>
            <a:endParaRPr lang="zh-CN" altLang="en-US" dirty="0"/>
          </a:p>
          <a:p>
            <a:pPr lvl="1"/>
            <a:r>
              <a:rPr lang="zh-CN" altLang="en-US" dirty="0" smtClean="0"/>
              <a:t>从</a:t>
            </a:r>
            <a:r>
              <a:rPr lang="zh-CN" altLang="en-US" dirty="0"/>
              <a:t>区间左端点开始的最大连续子序列和。 </a:t>
            </a:r>
          </a:p>
          <a:p>
            <a:pPr lvl="1"/>
            <a:r>
              <a:rPr lang="zh-CN" altLang="en-US" dirty="0" smtClean="0"/>
              <a:t>从</a:t>
            </a:r>
            <a:r>
              <a:rPr lang="zh-CN" altLang="en-US" dirty="0"/>
              <a:t>区间右端点开始的最大连续子序列和。 </a:t>
            </a:r>
          </a:p>
          <a:p>
            <a:pPr lvl="1"/>
            <a:r>
              <a:rPr lang="zh-CN" altLang="en-US" dirty="0" smtClean="0"/>
              <a:t>整体</a:t>
            </a:r>
            <a:r>
              <a:rPr lang="zh-CN" altLang="en-US" dirty="0"/>
              <a:t>区间的和。 </a:t>
            </a:r>
          </a:p>
          <a:p>
            <a:pPr lvl="1"/>
            <a:r>
              <a:rPr lang="zh-CN" altLang="en-US" dirty="0" smtClean="0"/>
              <a:t>区间</a:t>
            </a:r>
            <a:r>
              <a:rPr lang="zh-CN" altLang="en-US" dirty="0"/>
              <a:t>的最大连续子序列和。 </a:t>
            </a:r>
          </a:p>
          <a:p>
            <a:r>
              <a:rPr lang="zh-CN" altLang="en-US" dirty="0"/>
              <a:t>这四个信息可以互相利用进行区间合并。 时间复杂度 </a:t>
            </a:r>
            <a:r>
              <a:rPr lang="en-US" altLang="zh-CN" dirty="0"/>
              <a:t>O((n + Q) log n)</a:t>
            </a:r>
            <a:r>
              <a:rPr lang="zh-CN" altLang="en-US" dirty="0"/>
              <a:t>。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1279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poj2528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给定一些海报，可能互相重叠，告诉你每个海报宽度</a:t>
            </a:r>
            <a:r>
              <a:rPr lang="en-US" altLang="zh-CN" dirty="0"/>
              <a:t>(</a:t>
            </a:r>
            <a:r>
              <a:rPr lang="zh-CN" altLang="en-US" dirty="0"/>
              <a:t>高度都</a:t>
            </a:r>
            <a:r>
              <a:rPr lang="zh-CN" altLang="en-US" dirty="0" smtClean="0"/>
              <a:t>一样</a:t>
            </a:r>
            <a:r>
              <a:rPr lang="en-US" altLang="zh-CN" dirty="0"/>
              <a:t>)</a:t>
            </a:r>
            <a:r>
              <a:rPr lang="zh-CN" altLang="en-US" dirty="0"/>
              <a:t>和先后叠放次序，问没有被完全盖住的海报有多少张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海报</a:t>
            </a:r>
            <a:r>
              <a:rPr lang="zh-CN" altLang="en-US" dirty="0"/>
              <a:t>最多</a:t>
            </a:r>
            <a:r>
              <a:rPr lang="en-US" altLang="zh-CN" dirty="0"/>
              <a:t>10,000</a:t>
            </a:r>
            <a:r>
              <a:rPr lang="zh-CN" altLang="en-US" dirty="0"/>
              <a:t>张，但是墙有</a:t>
            </a:r>
            <a:r>
              <a:rPr lang="en-US" altLang="zh-CN" dirty="0"/>
              <a:t>10,000,000</a:t>
            </a:r>
            <a:r>
              <a:rPr lang="zh-CN" altLang="en-US" dirty="0"/>
              <a:t>块瓷砖长。海报</a:t>
            </a:r>
            <a:r>
              <a:rPr lang="zh-CN" altLang="en-US" dirty="0" smtClean="0"/>
              <a:t>端点不会</a:t>
            </a:r>
            <a:r>
              <a:rPr lang="zh-CN" altLang="en-US" dirty="0"/>
              <a:t>落在瓷砖中间。 </a:t>
            </a:r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088" y="2884545"/>
            <a:ext cx="7248324" cy="320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594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poj2528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思路</a:t>
            </a:r>
            <a:r>
              <a:rPr lang="en-US" altLang="zh-CN" dirty="0"/>
              <a:t>:</a:t>
            </a:r>
            <a:r>
              <a:rPr lang="zh-CN" altLang="en-US" dirty="0"/>
              <a:t>依次贴上一张张海报，每贴一张海报，就询问这张海报有</a:t>
            </a:r>
            <a:r>
              <a:rPr lang="zh-CN" altLang="en-US" dirty="0" smtClean="0"/>
              <a:t>没有</a:t>
            </a:r>
            <a:r>
              <a:rPr lang="zh-CN" altLang="en-US" dirty="0"/>
              <a:t>被全部遮住</a:t>
            </a:r>
            <a:r>
              <a:rPr lang="en-US" altLang="zh-CN" dirty="0"/>
              <a:t>(</a:t>
            </a:r>
            <a:r>
              <a:rPr lang="zh-CN" altLang="en-US" dirty="0"/>
              <a:t>假设贴海报的过程和现实可以不同，也可以先贴</a:t>
            </a:r>
            <a:r>
              <a:rPr lang="zh-CN" altLang="en-US" dirty="0" smtClean="0"/>
              <a:t>上面</a:t>
            </a:r>
            <a:r>
              <a:rPr lang="zh-CN" altLang="en-US" dirty="0"/>
              <a:t>的，再贴下面的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zh-CN" altLang="en-US" dirty="0"/>
              <a:t>贴的顺序如何选择</a:t>
            </a:r>
            <a:r>
              <a:rPr lang="en-US" altLang="zh-CN" dirty="0"/>
              <a:t>? </a:t>
            </a:r>
            <a:endParaRPr lang="zh-CN" altLang="en-US" dirty="0"/>
          </a:p>
          <a:p>
            <a:r>
              <a:rPr lang="zh-CN" altLang="en-US" dirty="0"/>
              <a:t>关键</a:t>
            </a:r>
            <a:r>
              <a:rPr lang="en-US" altLang="zh-CN" dirty="0"/>
              <a:t>: </a:t>
            </a:r>
            <a:r>
              <a:rPr lang="zh-CN" altLang="en-US" dirty="0"/>
              <a:t>插入数据的顺序 </a:t>
            </a:r>
            <a:r>
              <a:rPr lang="en-US" altLang="zh-CN" dirty="0"/>
              <a:t>------ </a:t>
            </a:r>
            <a:r>
              <a:rPr lang="zh-CN" altLang="en-US" dirty="0"/>
              <a:t>从上往下依次插入每张海报，这样</a:t>
            </a:r>
            <a:r>
              <a:rPr lang="zh-CN" altLang="en-US" dirty="0" smtClean="0"/>
              <a:t>后插入</a:t>
            </a:r>
            <a:r>
              <a:rPr lang="zh-CN" altLang="en-US" dirty="0"/>
              <a:t>的海报不可能覆盖先插入的海报，因此插入一张海报时，如果</a:t>
            </a:r>
            <a:r>
              <a:rPr lang="zh-CN" altLang="en-US" dirty="0" smtClean="0"/>
              <a:t>发现</a:t>
            </a:r>
            <a:r>
              <a:rPr lang="zh-CN" altLang="en-US" dirty="0"/>
              <a:t>海报对应的瓷砖有一块露出来，就说明该海报部分可见。 </a:t>
            </a:r>
          </a:p>
          <a:p>
            <a:r>
              <a:rPr lang="zh-CN" altLang="en-US" dirty="0"/>
              <a:t>时间复杂度</a:t>
            </a:r>
            <a:r>
              <a:rPr lang="en-US" altLang="zh-CN" dirty="0"/>
              <a:t>: nlogn (n</a:t>
            </a:r>
            <a:r>
              <a:rPr lang="zh-CN" altLang="en-US" dirty="0"/>
              <a:t>为海报数目</a:t>
            </a:r>
            <a:r>
              <a:rPr lang="en-US" altLang="zh-CN" dirty="0"/>
              <a:t>) 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249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poj2528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如果每个叶子节点都代表一块瓷砖，那么线段树会导致</a:t>
            </a:r>
            <a:r>
              <a:rPr lang="en-US" altLang="zh-CN" dirty="0"/>
              <a:t>MLE</a:t>
            </a:r>
            <a:r>
              <a:rPr lang="zh-CN" altLang="en-US" dirty="0"/>
              <a:t>，即单位区间的数 </a:t>
            </a:r>
            <a:r>
              <a:rPr lang="zh-CN" altLang="en-US" dirty="0" smtClean="0"/>
              <a:t>目</a:t>
            </a:r>
            <a:r>
              <a:rPr lang="zh-CN" altLang="en-US" dirty="0"/>
              <a:t>太多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实际上</a:t>
            </a:r>
            <a:r>
              <a:rPr lang="zh-CN" altLang="en-US" dirty="0"/>
              <a:t>，由于最多</a:t>
            </a:r>
            <a:r>
              <a:rPr lang="en-US" altLang="zh-CN" dirty="0"/>
              <a:t>10,000</a:t>
            </a:r>
            <a:r>
              <a:rPr lang="zh-CN" altLang="en-US" dirty="0"/>
              <a:t>个海报，共计</a:t>
            </a:r>
            <a:r>
              <a:rPr lang="en-US" altLang="zh-CN" dirty="0"/>
              <a:t>20,000</a:t>
            </a:r>
            <a:r>
              <a:rPr lang="zh-CN" altLang="en-US" dirty="0"/>
              <a:t>个端点</a:t>
            </a:r>
            <a:r>
              <a:rPr lang="zh-CN" altLang="en-US" dirty="0" smtClean="0"/>
              <a:t>，把这些端点离散化，映射成</a:t>
            </a:r>
            <a:r>
              <a:rPr lang="en-US" altLang="zh-CN" dirty="0" smtClean="0"/>
              <a:t>1~20000</a:t>
            </a:r>
            <a:r>
              <a:rPr lang="zh-CN" altLang="en-US" dirty="0" smtClean="0"/>
              <a:t>即可。</a:t>
            </a:r>
            <a:endParaRPr lang="en-US" altLang="zh-CN" dirty="0" smtClean="0"/>
          </a:p>
          <a:p>
            <a:r>
              <a:rPr lang="zh-CN" altLang="en-US" dirty="0" smtClean="0"/>
              <a:t>简单离散化会有反例，举一个简单的例子</a:t>
            </a:r>
            <a:endParaRPr lang="en-US" altLang="zh-CN" dirty="0" smtClean="0"/>
          </a:p>
          <a:p>
            <a:pPr lvl="2"/>
            <a:r>
              <a:rPr lang="cs-CZ" altLang="zh-CN" b="0" dirty="0"/>
              <a:t>1 5</a:t>
            </a:r>
          </a:p>
          <a:p>
            <a:pPr lvl="2"/>
            <a:r>
              <a:rPr lang="cs-CZ" altLang="zh-CN" b="0" dirty="0"/>
              <a:t>1 2</a:t>
            </a:r>
          </a:p>
          <a:p>
            <a:pPr lvl="2"/>
            <a:r>
              <a:rPr lang="cs-CZ" altLang="zh-CN" b="0" dirty="0"/>
              <a:t>4 </a:t>
            </a:r>
            <a:r>
              <a:rPr lang="cs-CZ" altLang="zh-CN" b="0" dirty="0" smtClean="0"/>
              <a:t>5</a:t>
            </a:r>
            <a:endParaRPr lang="en-US" altLang="zh-CN" dirty="0" smtClean="0"/>
          </a:p>
          <a:p>
            <a:r>
              <a:rPr kumimoji="1" lang="zh-CN" altLang="en-US" dirty="0" smtClean="0"/>
              <a:t>事实上这三张海报都可以看到，但是离散化后可能认为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无法看到，这时候要做一点小操作，把每个端点左面和右面的点一块放入离散化的数组中，这样如果两个端点间本来有空位，那么离散化后有空位的性质没有改变，就不会有</a:t>
            </a:r>
            <a:r>
              <a:rPr kumimoji="1" lang="en-US" altLang="zh-CN" dirty="0" smtClean="0"/>
              <a:t>bug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7005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poj1151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57" y="1120775"/>
            <a:ext cx="10432186" cy="5313363"/>
          </a:xfrm>
        </p:spPr>
      </p:pic>
    </p:spTree>
    <p:extLst>
      <p:ext uri="{BB962C8B-B14F-4D97-AF65-F5344CB8AC3E}">
        <p14:creationId xmlns:p14="http://schemas.microsoft.com/office/powerpoint/2010/main" val="105502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4C1C746-CBD5-4FEB-8A39-C57F85F1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Tyvj1066</a:t>
            </a:r>
            <a:r>
              <a:rPr lang="zh-CN" altLang="en-US" dirty="0"/>
              <a:t>合并果子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ECE13EC-1614-44EC-8CD5-CCE57654C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>
                <a:effectLst/>
              </a:rPr>
              <a:t>在一个果园里，多多已经将所有的果子打了下来，而且按果子的不同种类分成了不同的堆。多多决定把所有的果子合成一堆。 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每一次合并，多多可以把两堆果子合并到一起，消耗的体力等于两堆果子的重量之和。可以看出，所有的果子经过</a:t>
            </a:r>
            <a:r>
              <a:rPr lang="en-US" altLang="zh-CN" dirty="0">
                <a:effectLst/>
              </a:rPr>
              <a:t>n-1</a:t>
            </a:r>
            <a:r>
              <a:rPr lang="zh-CN" altLang="en-US" dirty="0">
                <a:effectLst/>
              </a:rPr>
              <a:t>次合并之后，就只剩下一堆了。多多在合并果子时总共消耗的体力等于每次合并所耗体力之和。 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因为还要花大力气把这些果子搬回家，所以多多在合并果子时要尽可能地节省体力。假定每个果子重量都为</a:t>
            </a:r>
            <a:r>
              <a:rPr lang="en-US" altLang="zh-CN" dirty="0">
                <a:effectLst/>
              </a:rPr>
              <a:t>1</a:t>
            </a:r>
            <a:r>
              <a:rPr lang="zh-CN" altLang="en-US" dirty="0">
                <a:effectLst/>
              </a:rPr>
              <a:t>，并且已知果子的种类数和每种果子的数目，你的任务是设计出合并的次序方案，使多多耗费的体力最少，并输出这个最小的体力耗费值。 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例如有</a:t>
            </a:r>
            <a:r>
              <a:rPr lang="en-US" altLang="zh-CN" dirty="0">
                <a:effectLst/>
              </a:rPr>
              <a:t>3</a:t>
            </a:r>
            <a:r>
              <a:rPr lang="zh-CN" altLang="en-US" dirty="0">
                <a:effectLst/>
              </a:rPr>
              <a:t>种果子，数目依次为</a:t>
            </a:r>
            <a:r>
              <a:rPr lang="en-US" altLang="zh-CN" dirty="0">
                <a:effectLst/>
              </a:rPr>
              <a:t>1</a:t>
            </a:r>
            <a:r>
              <a:rPr lang="zh-CN" altLang="en-US" dirty="0">
                <a:effectLst/>
              </a:rPr>
              <a:t>，</a:t>
            </a:r>
            <a:r>
              <a:rPr lang="en-US" altLang="zh-CN" dirty="0">
                <a:effectLst/>
              </a:rPr>
              <a:t>2</a:t>
            </a:r>
            <a:r>
              <a:rPr lang="zh-CN" altLang="en-US" dirty="0">
                <a:effectLst/>
              </a:rPr>
              <a:t>，</a:t>
            </a:r>
            <a:r>
              <a:rPr lang="en-US" altLang="zh-CN" dirty="0">
                <a:effectLst/>
              </a:rPr>
              <a:t>9</a:t>
            </a:r>
            <a:r>
              <a:rPr lang="zh-CN" altLang="en-US" dirty="0">
                <a:effectLst/>
              </a:rPr>
              <a:t>。可以先将</a:t>
            </a:r>
            <a:r>
              <a:rPr lang="en-US" altLang="zh-CN" dirty="0">
                <a:effectLst/>
              </a:rPr>
              <a:t>1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>
                <a:effectLst/>
              </a:rPr>
              <a:t>2</a:t>
            </a:r>
            <a:r>
              <a:rPr lang="zh-CN" altLang="en-US" dirty="0">
                <a:effectLst/>
              </a:rPr>
              <a:t>堆合并，新堆数目为</a:t>
            </a:r>
            <a:r>
              <a:rPr lang="en-US" altLang="zh-CN" dirty="0">
                <a:effectLst/>
              </a:rPr>
              <a:t>3</a:t>
            </a:r>
            <a:r>
              <a:rPr lang="zh-CN" altLang="en-US" dirty="0">
                <a:effectLst/>
              </a:rPr>
              <a:t>，耗费体力为</a:t>
            </a:r>
            <a:r>
              <a:rPr lang="en-US" altLang="zh-CN" dirty="0">
                <a:effectLst/>
              </a:rPr>
              <a:t>3</a:t>
            </a:r>
            <a:r>
              <a:rPr lang="zh-CN" altLang="en-US" dirty="0">
                <a:effectLst/>
              </a:rPr>
              <a:t>。接着，将新堆与原先的第三堆合并，又得到新的堆，数目为</a:t>
            </a:r>
            <a:r>
              <a:rPr lang="en-US" altLang="zh-CN" dirty="0">
                <a:effectLst/>
              </a:rPr>
              <a:t>12</a:t>
            </a:r>
            <a:r>
              <a:rPr lang="zh-CN" altLang="en-US" dirty="0">
                <a:effectLst/>
              </a:rPr>
              <a:t>，耗费体力为</a:t>
            </a:r>
            <a:r>
              <a:rPr lang="en-US" altLang="zh-CN" dirty="0">
                <a:effectLst/>
              </a:rPr>
              <a:t>12</a:t>
            </a:r>
            <a:r>
              <a:rPr lang="zh-CN" altLang="en-US" dirty="0">
                <a:effectLst/>
              </a:rPr>
              <a:t>。所以多多总共耗费体力</a:t>
            </a:r>
            <a:r>
              <a:rPr lang="en-US" altLang="zh-CN" dirty="0">
                <a:effectLst/>
              </a:rPr>
              <a:t>=3+12=15</a:t>
            </a:r>
            <a:r>
              <a:rPr lang="zh-CN" altLang="en-US" dirty="0">
                <a:effectLst/>
              </a:rPr>
              <a:t>。可以证明</a:t>
            </a:r>
            <a:r>
              <a:rPr lang="en-US" altLang="zh-CN" dirty="0">
                <a:effectLst/>
              </a:rPr>
              <a:t>15</a:t>
            </a:r>
            <a:r>
              <a:rPr lang="zh-CN" altLang="en-US" dirty="0">
                <a:effectLst/>
              </a:rPr>
              <a:t>为最小的体力耗费值。 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N&lt;=10000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98517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poj1151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359886"/>
            <a:ext cx="10934700" cy="4835140"/>
          </a:xfrm>
        </p:spPr>
      </p:pic>
    </p:spTree>
    <p:extLst>
      <p:ext uri="{BB962C8B-B14F-4D97-AF65-F5344CB8AC3E}">
        <p14:creationId xmlns:p14="http://schemas.microsoft.com/office/powerpoint/2010/main" val="9818727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poj1151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513711"/>
            <a:ext cx="10934700" cy="4527491"/>
          </a:xfrm>
        </p:spPr>
      </p:pic>
    </p:spTree>
    <p:extLst>
      <p:ext uri="{BB962C8B-B14F-4D97-AF65-F5344CB8AC3E}">
        <p14:creationId xmlns:p14="http://schemas.microsoft.com/office/powerpoint/2010/main" val="7936472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poj1151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432863"/>
            <a:ext cx="10934700" cy="4689187"/>
          </a:xfrm>
        </p:spPr>
      </p:pic>
    </p:spTree>
    <p:extLst>
      <p:ext uri="{BB962C8B-B14F-4D97-AF65-F5344CB8AC3E}">
        <p14:creationId xmlns:p14="http://schemas.microsoft.com/office/powerpoint/2010/main" val="5844228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poj1177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求</a:t>
            </a:r>
            <a:r>
              <a:rPr lang="en-US" altLang="zh-CN" b="0" dirty="0"/>
              <a:t>n</a:t>
            </a:r>
            <a:r>
              <a:rPr lang="zh-CN" altLang="en-US" b="0" dirty="0"/>
              <a:t>个矩形周长的</a:t>
            </a:r>
            <a:r>
              <a:rPr lang="zh-CN" altLang="en-US" b="0" dirty="0" smtClean="0"/>
              <a:t>并</a:t>
            </a:r>
            <a:endParaRPr lang="en-US" altLang="zh-CN" b="0" dirty="0" smtClean="0"/>
          </a:p>
          <a:p>
            <a:r>
              <a:rPr lang="en-US" altLang="zh-CN" b="0" dirty="0" smtClean="0"/>
              <a:t>0 </a:t>
            </a:r>
            <a:r>
              <a:rPr lang="en-US" altLang="zh-CN" b="0" dirty="0"/>
              <a:t>&lt;= number of rectangles &lt; </a:t>
            </a:r>
            <a:r>
              <a:rPr lang="en-US" altLang="zh-CN" b="0" dirty="0" smtClean="0"/>
              <a:t>5000</a:t>
            </a:r>
            <a:endParaRPr lang="en-US" altLang="zh-CN" b="0" dirty="0"/>
          </a:p>
          <a:p>
            <a:r>
              <a:rPr lang="zh-CN" altLang="en-US" b="0" dirty="0" smtClean="0"/>
              <a:t>坐标</a:t>
            </a:r>
            <a:r>
              <a:rPr lang="zh-CN" altLang="en-US" b="0" dirty="0"/>
              <a:t>范围：</a:t>
            </a:r>
            <a:r>
              <a:rPr lang="en-US" altLang="zh-CN" b="0" dirty="0"/>
              <a:t>[-10000,10000]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03481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poj1177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思路与矩形面积并相似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6433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F3A4BA5-8072-4687-A00A-EA80F587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Tyvj1066</a:t>
            </a:r>
            <a:r>
              <a:rPr lang="zh-CN" altLang="en-US" dirty="0"/>
              <a:t>合并果子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6AFA240-3F85-4BFE-9DF8-26C237986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贪心地先把所有果子放进小根堆，然后取出两个最小值相加后再放进去，在此期间</a:t>
            </a:r>
            <a:r>
              <a:rPr lang="en-US" altLang="zh-CN" dirty="0" err="1"/>
              <a:t>ans</a:t>
            </a:r>
            <a:r>
              <a:rPr lang="en-US" altLang="zh-CN" dirty="0"/>
              <a:t>+=</a:t>
            </a:r>
            <a:r>
              <a:rPr lang="zh-CN" altLang="en-US" dirty="0"/>
              <a:t>两个最小值的和，直到只剩</a:t>
            </a:r>
            <a:r>
              <a:rPr lang="en-US" altLang="zh-CN" dirty="0"/>
              <a:t>1</a:t>
            </a:r>
            <a:r>
              <a:rPr lang="zh-CN" altLang="en-US" dirty="0"/>
              <a:t>个元素停止</a:t>
            </a:r>
          </a:p>
        </p:txBody>
      </p:sp>
    </p:spTree>
    <p:extLst>
      <p:ext uri="{BB962C8B-B14F-4D97-AF65-F5344CB8AC3E}">
        <p14:creationId xmlns:p14="http://schemas.microsoft.com/office/powerpoint/2010/main" val="1071514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573BBED-9F74-47D0-BB88-2B6536BD1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Huffman coding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5BEB26C-8B93-4BE6-9EF9-DAF28750B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哈夫曼编码是一个经典问题，它的大致题意是给定有权值的</a:t>
            </a:r>
            <a:r>
              <a:rPr lang="en-US" altLang="zh-CN" dirty="0"/>
              <a:t>n</a:t>
            </a:r>
            <a:r>
              <a:rPr lang="zh-CN" altLang="en-US" dirty="0"/>
              <a:t>个节点，将其中两个点合并变成一个新节点。依次类推构造出一棵二叉树，使得</a:t>
            </a:r>
            <a:r>
              <a:rPr lang="en-US" altLang="zh-CN" dirty="0"/>
              <a:t>sum(dep[</a:t>
            </a:r>
            <a:r>
              <a:rPr lang="en-US" altLang="zh-CN" dirty="0" err="1"/>
              <a:t>i</a:t>
            </a:r>
            <a:r>
              <a:rPr lang="en-US" altLang="zh-CN" dirty="0"/>
              <a:t>]*w[</a:t>
            </a:r>
            <a:r>
              <a:rPr lang="en-US" altLang="zh-CN" dirty="0" err="1"/>
              <a:t>i</a:t>
            </a:r>
            <a:r>
              <a:rPr lang="en-US" altLang="zh-CN" dirty="0"/>
              <a:t>])</a:t>
            </a:r>
            <a:r>
              <a:rPr lang="zh-CN" altLang="en-US" dirty="0"/>
              <a:t>最小</a:t>
            </a:r>
          </a:p>
        </p:txBody>
      </p:sp>
    </p:spTree>
    <p:extLst>
      <p:ext uri="{BB962C8B-B14F-4D97-AF65-F5344CB8AC3E}">
        <p14:creationId xmlns:p14="http://schemas.microsoft.com/office/powerpoint/2010/main" val="1782242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88C233-D1C8-488C-9EB9-93E8365CF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Huffman coding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D418F03-3D77-480C-986C-E714A67AF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其实做法与合并果子相同，这棵二叉树是合并果子过程形象化的体现。</a:t>
            </a:r>
          </a:p>
        </p:txBody>
      </p:sp>
    </p:spTree>
    <p:extLst>
      <p:ext uri="{BB962C8B-B14F-4D97-AF65-F5344CB8AC3E}">
        <p14:creationId xmlns:p14="http://schemas.microsoft.com/office/powerpoint/2010/main" val="2127341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poj1442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有一些</a:t>
            </a:r>
            <a:r>
              <a:rPr lang="en-US" altLang="zh-CN" b="0" dirty="0"/>
              <a:t>ADD</a:t>
            </a:r>
            <a:r>
              <a:rPr lang="zh-CN" altLang="en-US" b="0" dirty="0"/>
              <a:t>和</a:t>
            </a:r>
            <a:r>
              <a:rPr lang="en-US" altLang="zh-CN" b="0" dirty="0"/>
              <a:t>GET</a:t>
            </a:r>
            <a:r>
              <a:rPr lang="zh-CN" altLang="en-US" b="0" dirty="0"/>
              <a:t>操作</a:t>
            </a:r>
            <a:r>
              <a:rPr lang="zh-CN" altLang="en-US" b="0" dirty="0" smtClean="0"/>
              <a:t>。</a:t>
            </a:r>
            <a:endParaRPr lang="en-US" altLang="zh-CN" b="0" dirty="0" smtClean="0"/>
          </a:p>
          <a:p>
            <a:r>
              <a:rPr lang="en-US" altLang="zh-CN" b="0" dirty="0" smtClean="0"/>
              <a:t>n</a:t>
            </a:r>
            <a:r>
              <a:rPr lang="zh-CN" altLang="en-US" b="0" dirty="0"/>
              <a:t>次</a:t>
            </a:r>
            <a:r>
              <a:rPr lang="en-US" altLang="zh-CN" b="0" dirty="0"/>
              <a:t>ADD</a:t>
            </a:r>
            <a:r>
              <a:rPr lang="zh-CN" altLang="en-US" b="0" dirty="0"/>
              <a:t>操作，每次往序列中加入一个数，由</a:t>
            </a:r>
            <a:r>
              <a:rPr lang="en-US" altLang="zh-CN" b="0" dirty="0"/>
              <a:t>ADD</a:t>
            </a:r>
            <a:r>
              <a:rPr lang="zh-CN" altLang="en-US" b="0" dirty="0"/>
              <a:t>操作可知序列长度为</a:t>
            </a:r>
            <a:r>
              <a:rPr lang="en-US" altLang="zh-CN" b="0" dirty="0"/>
              <a:t>1-n</a:t>
            </a:r>
            <a:r>
              <a:rPr lang="zh-CN" altLang="en-US" b="0" dirty="0"/>
              <a:t>时序列的组成</a:t>
            </a:r>
            <a:r>
              <a:rPr lang="zh-CN" altLang="en-US" b="0" dirty="0" smtClean="0"/>
              <a:t>。</a:t>
            </a:r>
            <a:endParaRPr lang="en-US" altLang="zh-CN" b="0" dirty="0" smtClean="0"/>
          </a:p>
          <a:p>
            <a:r>
              <a:rPr lang="en-US" altLang="zh-CN" b="0" dirty="0" smtClean="0"/>
              <a:t>GET</a:t>
            </a:r>
            <a:r>
              <a:rPr lang="zh-CN" altLang="en-US" b="0" dirty="0"/>
              <a:t>操作输入一个序列长度，输出当前长度序列第</a:t>
            </a:r>
            <a:r>
              <a:rPr lang="en-US" altLang="zh-CN" b="0" dirty="0"/>
              <a:t>i</a:t>
            </a:r>
            <a:r>
              <a:rPr lang="zh-CN" altLang="en-US" b="0" dirty="0"/>
              <a:t>大的元素的值。</a:t>
            </a:r>
            <a:r>
              <a:rPr lang="en-US" altLang="zh-CN" b="0" dirty="0"/>
              <a:t>i</a:t>
            </a:r>
            <a:r>
              <a:rPr lang="zh-CN" altLang="en-US" b="0" dirty="0"/>
              <a:t>初始为</a:t>
            </a:r>
            <a:r>
              <a:rPr lang="en-US" altLang="zh-CN" b="0" dirty="0"/>
              <a:t>0</a:t>
            </a:r>
            <a:r>
              <a:rPr lang="zh-CN" altLang="en-US" b="0" dirty="0"/>
              <a:t>，每次</a:t>
            </a:r>
            <a:r>
              <a:rPr lang="en-US" altLang="zh-CN" b="0" dirty="0"/>
              <a:t>GET</a:t>
            </a:r>
            <a:r>
              <a:rPr lang="zh-CN" altLang="en-US" b="0" dirty="0"/>
              <a:t>操作</a:t>
            </a:r>
            <a:r>
              <a:rPr lang="en-US" altLang="zh-CN" b="0" dirty="0"/>
              <a:t>i</a:t>
            </a:r>
            <a:r>
              <a:rPr lang="zh-CN" altLang="en-US" b="0" dirty="0"/>
              <a:t>先加</a:t>
            </a:r>
            <a:r>
              <a:rPr lang="en-US" altLang="zh-CN" b="0" dirty="0"/>
              <a:t>1</a:t>
            </a:r>
            <a:r>
              <a:rPr lang="zh-CN" altLang="en-US" b="0" dirty="0"/>
              <a:t>。给出的</a:t>
            </a:r>
            <a:r>
              <a:rPr lang="en-US" altLang="zh-CN" b="0" dirty="0"/>
              <a:t>GET</a:t>
            </a:r>
            <a:r>
              <a:rPr lang="zh-CN" altLang="en-US" b="0" dirty="0"/>
              <a:t>操作输入非降。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082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poj1442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求长度为</a:t>
            </a:r>
            <a:r>
              <a:rPr lang="en-US" altLang="zh-CN" b="0" dirty="0"/>
              <a:t>k</a:t>
            </a:r>
            <a:r>
              <a:rPr lang="zh-CN" altLang="en-US" b="0" dirty="0"/>
              <a:t>的序列的第</a:t>
            </a:r>
            <a:r>
              <a:rPr lang="en-US" altLang="zh-CN" b="0" dirty="0"/>
              <a:t>i</a:t>
            </a:r>
            <a:r>
              <a:rPr lang="zh-CN" altLang="en-US" b="0" dirty="0"/>
              <a:t>大元素</a:t>
            </a:r>
            <a:r>
              <a:rPr lang="zh-CN" altLang="en-US" b="0" dirty="0" smtClean="0"/>
              <a:t>。</a:t>
            </a:r>
            <a:endParaRPr lang="en-US" altLang="zh-CN" b="0" dirty="0" smtClean="0"/>
          </a:p>
          <a:p>
            <a:r>
              <a:rPr lang="zh-CN" altLang="en-US" b="0" dirty="0" smtClean="0"/>
              <a:t>优先</a:t>
            </a:r>
            <a:r>
              <a:rPr lang="zh-CN" altLang="en-US" b="0" dirty="0"/>
              <a:t>队列维护最大堆和最小堆分别存放前</a:t>
            </a:r>
            <a:r>
              <a:rPr lang="en-US" altLang="zh-CN" b="0" dirty="0"/>
              <a:t>i-1</a:t>
            </a:r>
            <a:r>
              <a:rPr lang="zh-CN" altLang="en-US" b="0" dirty="0"/>
              <a:t>大的</a:t>
            </a:r>
            <a:r>
              <a:rPr lang="zh-CN" altLang="en-US" b="0" dirty="0" smtClean="0"/>
              <a:t>元素前</a:t>
            </a:r>
            <a:r>
              <a:rPr lang="en-US" altLang="zh-CN" b="0" dirty="0" smtClean="0"/>
              <a:t>k-i</a:t>
            </a:r>
            <a:r>
              <a:rPr lang="zh-CN" altLang="en-US" b="0" dirty="0" smtClean="0"/>
              <a:t>小的</a:t>
            </a:r>
            <a:r>
              <a:rPr lang="zh-CN" altLang="en-US" b="0" dirty="0"/>
              <a:t>元素</a:t>
            </a:r>
            <a:r>
              <a:rPr lang="zh-CN" altLang="en-US" b="0" dirty="0" smtClean="0"/>
              <a:t>。</a:t>
            </a:r>
            <a:endParaRPr lang="en-US" altLang="zh-CN" b="0" dirty="0" smtClean="0"/>
          </a:p>
          <a:p>
            <a:r>
              <a:rPr lang="zh-CN" altLang="en-US" b="0" dirty="0" smtClean="0"/>
              <a:t>将</a:t>
            </a:r>
            <a:r>
              <a:rPr lang="zh-CN" altLang="en-US" b="0" dirty="0"/>
              <a:t>当前序列的元素压入最小堆，如果最小堆的最小数大于最大堆的最大数则进行交换，保证最大堆中的所有数小于最小堆</a:t>
            </a:r>
            <a:r>
              <a:rPr lang="zh-CN" altLang="en-US" b="0" dirty="0" smtClean="0"/>
              <a:t>。</a:t>
            </a:r>
            <a:endParaRPr lang="en-US" altLang="zh-CN" b="0" dirty="0" smtClean="0"/>
          </a:p>
          <a:p>
            <a:r>
              <a:rPr lang="zh-CN" altLang="en-US" b="0" dirty="0" smtClean="0"/>
              <a:t>因为</a:t>
            </a:r>
            <a:r>
              <a:rPr lang="en-US" altLang="zh-CN" b="0" dirty="0"/>
              <a:t>i</a:t>
            </a:r>
            <a:r>
              <a:rPr lang="zh-CN" altLang="en-US" b="0" dirty="0"/>
              <a:t>值每进行一次自增</a:t>
            </a:r>
            <a:r>
              <a:rPr lang="en-US" altLang="zh-CN" b="0" dirty="0"/>
              <a:t>1</a:t>
            </a:r>
            <a:r>
              <a:rPr lang="zh-CN" altLang="en-US" b="0" dirty="0"/>
              <a:t>，所以每次</a:t>
            </a:r>
            <a:r>
              <a:rPr lang="en-US" altLang="zh-CN" b="0" dirty="0"/>
              <a:t>GET</a:t>
            </a:r>
            <a:r>
              <a:rPr lang="zh-CN" altLang="en-US" b="0" dirty="0"/>
              <a:t>操作后将最小堆中的最小数弹出存入最大堆。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928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bzoj5102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定义一个区间</a:t>
            </a:r>
            <a:r>
              <a:rPr lang="en-US" altLang="zh-CN" b="0" dirty="0"/>
              <a:t>(l,r)</a:t>
            </a:r>
            <a:r>
              <a:rPr lang="zh-CN" altLang="en-US" b="0" dirty="0"/>
              <a:t>的长度为</a:t>
            </a:r>
            <a:r>
              <a:rPr lang="en-US" altLang="zh-CN" b="0" dirty="0"/>
              <a:t>r-l</a:t>
            </a:r>
            <a:r>
              <a:rPr lang="zh-CN" altLang="en-US" b="0" dirty="0"/>
              <a:t>，空区间的长度为</a:t>
            </a:r>
            <a:r>
              <a:rPr lang="en-US" altLang="zh-CN" b="0" dirty="0"/>
              <a:t>0</a:t>
            </a:r>
            <a:r>
              <a:rPr lang="zh-CN" altLang="en-US" b="0" dirty="0"/>
              <a:t>。</a:t>
            </a:r>
          </a:p>
          <a:p>
            <a:r>
              <a:rPr lang="zh-CN" altLang="en-US" b="0" dirty="0"/>
              <a:t>给定数轴上</a:t>
            </a:r>
            <a:r>
              <a:rPr lang="en-US" altLang="zh-CN" b="0" dirty="0"/>
              <a:t>n</a:t>
            </a:r>
            <a:r>
              <a:rPr lang="zh-CN" altLang="en-US" b="0" dirty="0"/>
              <a:t>个区间，请选择其中恰好</a:t>
            </a:r>
            <a:r>
              <a:rPr lang="en-US" altLang="zh-CN" b="0" dirty="0"/>
              <a:t>k</a:t>
            </a:r>
            <a:r>
              <a:rPr lang="zh-CN" altLang="en-US" b="0" dirty="0"/>
              <a:t>个区间，使得交集的长度最大。</a:t>
            </a:r>
          </a:p>
          <a:p>
            <a:r>
              <a:rPr lang="en-US" altLang="zh-CN" dirty="0"/>
              <a:t>Input</a:t>
            </a:r>
          </a:p>
          <a:p>
            <a:r>
              <a:rPr lang="zh-CN" altLang="en-US" b="0" dirty="0"/>
              <a:t>第一行包含两个正整数</a:t>
            </a:r>
            <a:r>
              <a:rPr lang="en-US" altLang="zh-CN" b="0" dirty="0"/>
              <a:t>n,k(1&lt;=k&lt;=n&lt;=1000000)</a:t>
            </a:r>
            <a:r>
              <a:rPr lang="zh-CN" altLang="en-US" b="0" dirty="0"/>
              <a:t>，表示区间的数量。</a:t>
            </a:r>
          </a:p>
          <a:p>
            <a:r>
              <a:rPr lang="zh-CN" altLang="en-US" b="0" dirty="0"/>
              <a:t>接下来</a:t>
            </a:r>
            <a:r>
              <a:rPr lang="en-US" altLang="zh-CN" b="0" dirty="0"/>
              <a:t>n</a:t>
            </a:r>
            <a:r>
              <a:rPr lang="zh-CN" altLang="en-US" b="0" dirty="0"/>
              <a:t>行，每行两个正整数</a:t>
            </a:r>
            <a:r>
              <a:rPr lang="en-US" altLang="zh-CN" b="0" dirty="0"/>
              <a:t>l,r(1&lt;=l&lt;r&lt;=10^9)</a:t>
            </a:r>
            <a:r>
              <a:rPr lang="zh-CN" altLang="en-US" b="0" dirty="0"/>
              <a:t>，依次表示每个区间。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1531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bzoj5102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假如我们已经确定了最终区间的左端点</a:t>
            </a:r>
            <a:r>
              <a:rPr lang="en-US" altLang="zh-CN" b="0" dirty="0"/>
              <a:t>L</a:t>
            </a:r>
            <a:r>
              <a:rPr lang="zh-CN" altLang="en-US" b="0" dirty="0"/>
              <a:t>，那么我们选择的区间一定是左端点在</a:t>
            </a:r>
            <a:r>
              <a:rPr lang="en-US" altLang="zh-CN" b="0" dirty="0"/>
              <a:t>L</a:t>
            </a:r>
            <a:r>
              <a:rPr lang="zh-CN" altLang="en-US" b="0" dirty="0"/>
              <a:t>左边，且右端点最右的</a:t>
            </a:r>
            <a:r>
              <a:rPr lang="en-US" altLang="zh-CN" b="0" dirty="0"/>
              <a:t>K</a:t>
            </a:r>
            <a:r>
              <a:rPr lang="zh-CN" altLang="en-US" b="0" dirty="0"/>
              <a:t>个点。所以我们将所有区间按左端点排序，用小根堆维护左端点在左边，且右端点最大的</a:t>
            </a:r>
            <a:r>
              <a:rPr lang="en-US" altLang="zh-CN" b="0" dirty="0"/>
              <a:t>K</a:t>
            </a:r>
            <a:r>
              <a:rPr lang="zh-CN" altLang="en-US" b="0" dirty="0"/>
              <a:t>个点。每次用第</a:t>
            </a:r>
            <a:r>
              <a:rPr lang="en-US" altLang="zh-CN" b="0" dirty="0"/>
              <a:t>K</a:t>
            </a:r>
            <a:r>
              <a:rPr lang="zh-CN" altLang="en-US" b="0" dirty="0"/>
              <a:t>大值更新答案即可。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293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堆贪心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10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Include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这份数据结构课件包含：</a:t>
            </a:r>
            <a:endParaRPr kumimoji="1" lang="en-US" altLang="zh-CN" dirty="0"/>
          </a:p>
          <a:p>
            <a:r>
              <a:rPr kumimoji="1" lang="zh-CN" altLang="en-US" dirty="0"/>
              <a:t>堆</a:t>
            </a:r>
            <a:endParaRPr kumimoji="1" lang="en-US" altLang="zh-CN" dirty="0"/>
          </a:p>
          <a:p>
            <a:r>
              <a:rPr kumimoji="1" lang="en-US" altLang="zh-CN" dirty="0" smtClean="0"/>
              <a:t>STL</a:t>
            </a:r>
          </a:p>
          <a:p>
            <a:r>
              <a:rPr kumimoji="1" lang="zh-CN" altLang="en-US" dirty="0" smtClean="0"/>
              <a:t>线段树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629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E4414AC-0F24-408C-A9CD-228D28AC7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poj2431</a:t>
            </a:r>
            <a:r>
              <a:rPr lang="en-US" altLang="zh-CN" dirty="0">
                <a:effectLst/>
              </a:rPr>
              <a:t>Expedition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AB5B747-1602-40AE-9F19-02728DDB3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一辆卡车要行驶</a:t>
            </a:r>
            <a:r>
              <a:rPr lang="en-US" altLang="zh-CN" dirty="0">
                <a:effectLst/>
              </a:rPr>
              <a:t>L</a:t>
            </a:r>
            <a:r>
              <a:rPr lang="zh-CN" altLang="en-US" dirty="0">
                <a:effectLst/>
              </a:rPr>
              <a:t>单位距离。最开始时，卡车上有</a:t>
            </a:r>
            <a:r>
              <a:rPr lang="en-US" altLang="zh-CN" dirty="0">
                <a:effectLst/>
              </a:rPr>
              <a:t>P</a:t>
            </a:r>
            <a:r>
              <a:rPr lang="zh-CN" altLang="en-US" dirty="0">
                <a:effectLst/>
              </a:rPr>
              <a:t>单位汽油，每向前行驶</a:t>
            </a:r>
            <a:r>
              <a:rPr lang="en-US" altLang="zh-CN" dirty="0">
                <a:effectLst/>
              </a:rPr>
              <a:t>1</a:t>
            </a:r>
            <a:r>
              <a:rPr lang="zh-CN" altLang="en-US" dirty="0">
                <a:effectLst/>
              </a:rPr>
              <a:t>单位距离消耗</a:t>
            </a:r>
            <a:r>
              <a:rPr lang="en-US" altLang="zh-CN" dirty="0">
                <a:effectLst/>
              </a:rPr>
              <a:t>1</a:t>
            </a:r>
            <a:r>
              <a:rPr lang="zh-CN" altLang="en-US" dirty="0">
                <a:effectLst/>
              </a:rPr>
              <a:t>单位汽油。如果在途中车上的汽油耗尽，卡车就无法继续前行，即无法到达终点。途中共有</a:t>
            </a:r>
            <a:r>
              <a:rPr lang="en-US" altLang="zh-CN" dirty="0">
                <a:effectLst/>
              </a:rPr>
              <a:t>N</a:t>
            </a:r>
            <a:r>
              <a:rPr lang="zh-CN" altLang="en-US" dirty="0">
                <a:effectLst/>
              </a:rPr>
              <a:t>个加油站，加油站提供的油量有限，卡车的油箱无限大，无论加多少油都没问题。给出每个加油站距离终点的距离和能够提供的油量，问卡车从起点到终点至少要加几次油？如果不能到达终点，输出</a:t>
            </a:r>
            <a:r>
              <a:rPr lang="en-US" altLang="zh-CN" dirty="0">
                <a:effectLst/>
              </a:rPr>
              <a:t>-1</a:t>
            </a:r>
            <a:r>
              <a:rPr lang="zh-CN" altLang="en-US" dirty="0">
                <a:effectLst/>
              </a:rPr>
              <a:t>。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N&lt;=10000</a:t>
            </a:r>
          </a:p>
        </p:txBody>
      </p:sp>
    </p:spTree>
    <p:extLst>
      <p:ext uri="{BB962C8B-B14F-4D97-AF65-F5344CB8AC3E}">
        <p14:creationId xmlns:p14="http://schemas.microsoft.com/office/powerpoint/2010/main" val="326480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E44052A-92BF-4EA5-9299-5B584ED09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poj2431</a:t>
            </a:r>
            <a:r>
              <a:rPr lang="en-US" altLang="zh-CN" dirty="0">
                <a:effectLst/>
              </a:rPr>
              <a:t>Expedition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22F30DD-B877-4011-9133-24E968F88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在卡车开往终点的途中，只有在加油站才可以加油。但是，如果认为“在到达加油站</a:t>
            </a:r>
            <a:r>
              <a:rPr lang="en-US" altLang="zh-CN" dirty="0" err="1"/>
              <a:t>i</a:t>
            </a:r>
            <a:r>
              <a:rPr lang="zh-CN" altLang="en-US" dirty="0"/>
              <a:t>时，就获得了一次在之后的任何时候都可以加</a:t>
            </a:r>
            <a:r>
              <a:rPr lang="en-US" altLang="zh-CN" dirty="0"/>
              <a:t>Bi</a:t>
            </a:r>
            <a:r>
              <a:rPr lang="zh-CN" altLang="en-US" dirty="0"/>
              <a:t>单位汽油的权利”，在解决问题上也是一样的。而在之后需要加油时，就认为是在之前经过的加油站加的油就可以了。因为希望加油次数尽可能少，所以当燃料为</a:t>
            </a:r>
            <a:r>
              <a:rPr lang="en-US" altLang="zh-CN" dirty="0"/>
              <a:t>0</a:t>
            </a:r>
            <a:r>
              <a:rPr lang="zh-CN" altLang="en-US" dirty="0"/>
              <a:t>了之后再加油是最好的选择。基于贪心的思想，当燃料为</a:t>
            </a:r>
            <a:r>
              <a:rPr lang="en-US" altLang="zh-CN" dirty="0"/>
              <a:t>0</a:t>
            </a:r>
            <a:r>
              <a:rPr lang="zh-CN" altLang="en-US" dirty="0"/>
              <a:t>时，选择能加油量最大的加油站。所以可以用一个优先队列来保存经过的加油站的油量，当需要加油时，取出队列中的最大元素即可。</a:t>
            </a:r>
          </a:p>
        </p:txBody>
      </p:sp>
    </p:spTree>
    <p:extLst>
      <p:ext uri="{BB962C8B-B14F-4D97-AF65-F5344CB8AC3E}">
        <p14:creationId xmlns:p14="http://schemas.microsoft.com/office/powerpoint/2010/main" val="825776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CD6BAD7-9055-4F8C-951B-DFED44BE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poj2393Yogurt factory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588827F-6043-4A48-97CA-7D1973D64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奶牛们有一个工厂用来生产奶酪，接下来的</a:t>
            </a:r>
            <a:r>
              <a:rPr lang="en-US" altLang="zh-CN" dirty="0"/>
              <a:t>N</a:t>
            </a:r>
            <a:r>
              <a:rPr lang="zh-CN" altLang="en-US" dirty="0"/>
              <a:t>周时间里，在第</a:t>
            </a:r>
            <a:r>
              <a:rPr lang="en-US" altLang="zh-CN" dirty="0" err="1"/>
              <a:t>i</a:t>
            </a:r>
            <a:r>
              <a:rPr lang="zh-CN" altLang="en-US" dirty="0"/>
              <a:t>周生产</a:t>
            </a:r>
            <a:r>
              <a:rPr lang="en-US" altLang="zh-CN" dirty="0"/>
              <a:t>1 </a:t>
            </a:r>
            <a:r>
              <a:rPr lang="zh-CN" altLang="en-US" dirty="0"/>
              <a:t>单元的奶酪需要花费</a:t>
            </a:r>
            <a:r>
              <a:rPr lang="en-US" altLang="zh-CN" dirty="0"/>
              <a:t>ci</a:t>
            </a:r>
            <a:r>
              <a:rPr lang="zh-CN" altLang="en-US" dirty="0"/>
              <a:t>，同时它们也有一个储存室，奶酪放在那永远不会坏，并且可以无限放，每一单元奶酪放在那的价格恒定为每周</a:t>
            </a:r>
            <a:r>
              <a:rPr lang="en-US" altLang="zh-CN" dirty="0"/>
              <a:t>s</a:t>
            </a:r>
            <a:r>
              <a:rPr lang="zh-CN" altLang="en-US" dirty="0"/>
              <a:t>。然后奶牛在第</a:t>
            </a:r>
            <a:r>
              <a:rPr lang="en-US" altLang="zh-CN" dirty="0" err="1"/>
              <a:t>i</a:t>
            </a:r>
            <a:r>
              <a:rPr lang="zh-CN" altLang="en-US" dirty="0"/>
              <a:t>周会交付顾客</a:t>
            </a:r>
            <a:r>
              <a:rPr lang="en-US" altLang="zh-CN" dirty="0" err="1"/>
              <a:t>yi</a:t>
            </a:r>
            <a:r>
              <a:rPr lang="zh-CN" altLang="en-US" dirty="0"/>
              <a:t>的奶酪，让你求最小花费。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15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C727BD2-C190-415D-BB31-4F9B1932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poj2393</a:t>
            </a:r>
            <a:r>
              <a:rPr lang="en-US" altLang="zh-CN" dirty="0">
                <a:effectLst/>
              </a:rPr>
              <a:t>Yogurt factory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35CDBE3-558D-4C5A-8130-B8ACBAEC2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因为第</a:t>
            </a:r>
            <a:r>
              <a:rPr lang="en-US" altLang="zh-CN" dirty="0" err="1">
                <a:effectLst/>
              </a:rPr>
              <a:t>i</a:t>
            </a:r>
            <a:r>
              <a:rPr lang="zh-CN" altLang="en-US" dirty="0">
                <a:effectLst/>
              </a:rPr>
              <a:t>周的奶酪，可以在第</a:t>
            </a:r>
            <a:r>
              <a:rPr lang="en-US" altLang="zh-CN" dirty="0" err="1">
                <a:effectLst/>
              </a:rPr>
              <a:t>i</a:t>
            </a:r>
            <a:r>
              <a:rPr lang="zh-CN" altLang="en-US" dirty="0">
                <a:effectLst/>
              </a:rPr>
              <a:t>周生产，也可以在前几周生产，然后储存。通过把</a:t>
            </a:r>
            <a:r>
              <a:rPr lang="en-US" altLang="zh-CN" dirty="0">
                <a:effectLst/>
              </a:rPr>
              <a:t>s</a:t>
            </a:r>
            <a:r>
              <a:rPr lang="zh-CN" altLang="en-US" dirty="0">
                <a:effectLst/>
              </a:rPr>
              <a:t>转化为花费，跟原有花费去比较，取一个最小值，这样从头到尾，每一周都可以取得一个花费的最小值。贪心求解。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5166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1E1255E-23F0-41C4-B9C5-F5FCD093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poj3038</a:t>
            </a:r>
            <a:r>
              <a:rPr lang="en-US" altLang="zh-CN" dirty="0">
                <a:effectLst/>
              </a:rPr>
              <a:t>Flying Right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12CBA70-750C-4BC8-B3B6-44202FF39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一架飞机，容量为</a:t>
            </a:r>
            <a:r>
              <a:rPr lang="en-US" altLang="zh-CN" dirty="0">
                <a:effectLst/>
              </a:rPr>
              <a:t>C</a:t>
            </a:r>
            <a:r>
              <a:rPr lang="zh-CN" altLang="en-US" dirty="0">
                <a:effectLst/>
              </a:rPr>
              <a:t>，往返于一个长度为</a:t>
            </a:r>
            <a:r>
              <a:rPr lang="en-US" altLang="zh-CN" dirty="0">
                <a:effectLst/>
              </a:rPr>
              <a:t>N</a:t>
            </a:r>
            <a:r>
              <a:rPr lang="zh-CN" altLang="en-US" dirty="0">
                <a:effectLst/>
              </a:rPr>
              <a:t>的航线，有</a:t>
            </a:r>
            <a:r>
              <a:rPr lang="en-US" altLang="zh-CN" dirty="0">
                <a:effectLst/>
              </a:rPr>
              <a:t>K</a:t>
            </a:r>
            <a:r>
              <a:rPr lang="zh-CN" altLang="en-US" dirty="0">
                <a:effectLst/>
              </a:rPr>
              <a:t>站，每一站有</a:t>
            </a:r>
            <a:r>
              <a:rPr lang="en-US" altLang="zh-CN" dirty="0">
                <a:effectLst/>
              </a:rPr>
              <a:t>m</a:t>
            </a:r>
            <a:r>
              <a:rPr lang="zh-CN" altLang="en-US" dirty="0">
                <a:effectLst/>
              </a:rPr>
              <a:t>个人上车，从</a:t>
            </a:r>
            <a:r>
              <a:rPr lang="en-US" altLang="zh-CN" dirty="0">
                <a:effectLst/>
              </a:rPr>
              <a:t>s</a:t>
            </a:r>
            <a:r>
              <a:rPr lang="zh-CN" altLang="en-US" dirty="0">
                <a:effectLst/>
              </a:rPr>
              <a:t>地到</a:t>
            </a:r>
            <a:r>
              <a:rPr lang="en-US" altLang="zh-CN" dirty="0">
                <a:effectLst/>
              </a:rPr>
              <a:t>t</a:t>
            </a:r>
            <a:r>
              <a:rPr lang="zh-CN" altLang="en-US" dirty="0">
                <a:effectLst/>
              </a:rPr>
              <a:t>地，问这架飞机最多能带多少人到目的地。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6396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A18FE86-E89C-469F-B464-451CB2E4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poj3038</a:t>
            </a:r>
            <a:r>
              <a:rPr lang="en-US" altLang="zh-CN" dirty="0">
                <a:effectLst/>
              </a:rPr>
              <a:t>Flying Right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A981680-3CC5-45F8-A9EF-44A7AB129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贪心，飞机经过的时候，只要能往上放就放，如果飞机满载了，就把终到站离当前目的地最远的踢掉就可以了。对于查询终到站最远的乘客，可以用各种有序集合维护，这里用优先级队列，其他的东西就比较好办了，只要往下踢乘客那一个部分分辨好就行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486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altLang="zh-CN" dirty="0"/>
              <a:t>BZOJ </a:t>
            </a:r>
            <a:r>
              <a:rPr lang="cs-CZ" altLang="zh-CN" dirty="0" smtClean="0"/>
              <a:t>1150</a:t>
            </a:r>
            <a:r>
              <a:rPr lang="zh-CN" altLang="en-US" dirty="0" smtClean="0"/>
              <a:t> </a:t>
            </a:r>
            <a:r>
              <a:rPr lang="en-US" altLang="zh-CN" dirty="0"/>
              <a:t>CTSC 2007 Backup </a:t>
            </a:r>
            <a:endParaRPr lang="cs-CZ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数轴上有 </a:t>
            </a:r>
            <a:r>
              <a:rPr lang="en-US" altLang="zh-CN" dirty="0"/>
              <a:t>n </a:t>
            </a:r>
            <a:r>
              <a:rPr lang="zh-CN" altLang="en-US" dirty="0"/>
              <a:t>个点，选出其中的 </a:t>
            </a:r>
            <a:r>
              <a:rPr lang="en-US" altLang="zh-CN" dirty="0"/>
              <a:t>k </a:t>
            </a:r>
            <a:r>
              <a:rPr lang="zh-CN" altLang="en-US" dirty="0"/>
              <a:t>对点，选出的点只允许出现在一对里</a:t>
            </a:r>
            <a:r>
              <a:rPr lang="zh-CN" altLang="en-US" dirty="0" smtClean="0"/>
              <a:t>，使得</a:t>
            </a:r>
            <a:r>
              <a:rPr lang="zh-CN" altLang="en-US" dirty="0"/>
              <a:t>每对点距离的总和最小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is-IS" altLang="zh-CN" dirty="0"/>
              <a:t>2 ≤ n ≤ </a:t>
            </a:r>
            <a:r>
              <a:rPr lang="is-IS" altLang="zh-CN" dirty="0" smtClean="0"/>
              <a:t>100000</a:t>
            </a:r>
          </a:p>
          <a:p>
            <a:r>
              <a:rPr lang="is-IS" altLang="zh-CN" dirty="0" smtClean="0"/>
              <a:t>1</a:t>
            </a:r>
            <a:r>
              <a:rPr lang="is-IS" altLang="zh-CN" dirty="0"/>
              <a:t>≤k≤</a:t>
            </a:r>
            <a:r>
              <a:rPr lang="is-IS" altLang="zh-CN" dirty="0" smtClean="0"/>
              <a:t>n</a:t>
            </a:r>
            <a:r>
              <a:rPr lang="en-US" altLang="zh-CN" dirty="0" smtClean="0"/>
              <a:t>/2</a:t>
            </a:r>
            <a:endParaRPr lang="is-IS" altLang="zh-CN" dirty="0"/>
          </a:p>
          <a:p>
            <a:r>
              <a:rPr lang="is-IS" altLang="zh-CN" dirty="0" smtClean="0"/>
              <a:t>0</a:t>
            </a:r>
            <a:r>
              <a:rPr lang="is-IS" altLang="zh-CN" dirty="0"/>
              <a:t>≤</a:t>
            </a:r>
            <a:r>
              <a:rPr lang="is-IS" altLang="zh-CN" dirty="0" smtClean="0"/>
              <a:t>xi≤10</a:t>
            </a:r>
            <a:r>
              <a:rPr lang="en-US" altLang="zh-CN" dirty="0" smtClean="0"/>
              <a:t>^</a:t>
            </a:r>
            <a:r>
              <a:rPr lang="is-IS" altLang="zh-CN" dirty="0" smtClean="0"/>
              <a:t>9 </a:t>
            </a:r>
            <a:endParaRPr lang="is-IS" altLang="zh-CN" dirty="0"/>
          </a:p>
        </p:txBody>
      </p:sp>
    </p:spTree>
    <p:extLst>
      <p:ext uri="{BB962C8B-B14F-4D97-AF65-F5344CB8AC3E}">
        <p14:creationId xmlns:p14="http://schemas.microsoft.com/office/powerpoint/2010/main" val="613226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5FF80A6-27D6-4656-8D3A-4C5D0BF8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BZOJ1150[CTSC2007]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2F41FDB-A289-4A58-BB4C-20C21A635DA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6900" y="1215342"/>
            <a:ext cx="10680700" cy="457585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数据范围很大，考虑贪心求解</a:t>
            </a:r>
            <a:endParaRPr lang="en-US" altLang="zh-CN" dirty="0"/>
          </a:p>
          <a:p>
            <a:r>
              <a:rPr lang="zh-CN" altLang="en-US" dirty="0"/>
              <a:t>显然选出的每对中的两个点必然两两相邻，否则必然可以找到更优的解。</a:t>
            </a:r>
            <a:endParaRPr lang="en-US" altLang="zh-CN" dirty="0"/>
          </a:p>
          <a:p>
            <a:r>
              <a:rPr lang="zh-CN" altLang="en-US" dirty="0"/>
              <a:t>首先定义段，段是每两个相邻点的距离，共</a:t>
            </a:r>
            <a:r>
              <a:rPr lang="en-US" altLang="zh-CN" dirty="0"/>
              <a:t>n-1</a:t>
            </a:r>
            <a:r>
              <a:rPr lang="zh-CN" altLang="en-US" dirty="0"/>
              <a:t>段</a:t>
            </a:r>
            <a:endParaRPr lang="en-US" altLang="zh-CN" dirty="0"/>
          </a:p>
          <a:p>
            <a:r>
              <a:rPr lang="zh-CN" altLang="en-US" dirty="0"/>
              <a:t>如果仅仅贪心选择最小的段加入，则显然错误，如</a:t>
            </a:r>
            <a:r>
              <a:rPr lang="en-US" altLang="zh-CN" dirty="0"/>
              <a:t>2126</a:t>
            </a:r>
            <a:r>
              <a:rPr lang="zh-CN" altLang="en-US" dirty="0"/>
              <a:t>，共</a:t>
            </a:r>
            <a:r>
              <a:rPr lang="en-US" altLang="zh-CN" dirty="0"/>
              <a:t>4</a:t>
            </a:r>
            <a:r>
              <a:rPr lang="zh-CN" altLang="en-US" dirty="0"/>
              <a:t>段，选择</a:t>
            </a:r>
            <a:r>
              <a:rPr lang="en-US" altLang="zh-CN" dirty="0"/>
              <a:t>2</a:t>
            </a:r>
            <a:r>
              <a:rPr lang="zh-CN" altLang="en-US" dirty="0"/>
              <a:t>段</a:t>
            </a:r>
            <a:endParaRPr lang="en-US" altLang="zh-CN" dirty="0"/>
          </a:p>
          <a:p>
            <a:r>
              <a:rPr lang="zh-CN" altLang="en-US" dirty="0"/>
              <a:t>考虑修正的贪心算法，每次选择了一段后，删除它本身和相邻的两段，并加入新的一段的长度为</a:t>
            </a:r>
            <a:r>
              <a:rPr lang="en-US" altLang="zh-CN" dirty="0" err="1"/>
              <a:t>len</a:t>
            </a:r>
            <a:r>
              <a:rPr lang="en-US" altLang="zh-CN" dirty="0"/>
              <a:t>[now-1]+</a:t>
            </a:r>
            <a:r>
              <a:rPr lang="en-US" altLang="zh-CN" dirty="0" err="1"/>
              <a:t>len</a:t>
            </a:r>
            <a:r>
              <a:rPr lang="en-US" altLang="zh-CN" dirty="0"/>
              <a:t>[now+1]-</a:t>
            </a:r>
            <a:r>
              <a:rPr lang="en-US" altLang="zh-CN" dirty="0" err="1"/>
              <a:t>len</a:t>
            </a:r>
            <a:r>
              <a:rPr lang="en-US" altLang="zh-CN" dirty="0"/>
              <a:t>[now]</a:t>
            </a:r>
            <a:r>
              <a:rPr lang="zh-CN" altLang="en-US" dirty="0"/>
              <a:t>。下一次选择了新加入相当于去掉中间的线段而加入另外两个线段。</a:t>
            </a:r>
            <a:endParaRPr lang="en-US" altLang="zh-CN" dirty="0"/>
          </a:p>
          <a:p>
            <a:r>
              <a:rPr lang="zh-CN" altLang="en-US" dirty="0"/>
              <a:t>类似于网络流寻找增广路的思想</a:t>
            </a:r>
          </a:p>
        </p:txBody>
      </p:sp>
    </p:spTree>
    <p:extLst>
      <p:ext uri="{BB962C8B-B14F-4D97-AF65-F5344CB8AC3E}">
        <p14:creationId xmlns:p14="http://schemas.microsoft.com/office/powerpoint/2010/main" val="195777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STL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3555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STL</a:t>
            </a:r>
            <a:r>
              <a:rPr kumimoji="1" lang="zh-CN" altLang="en-US" dirty="0"/>
              <a:t>是</a:t>
            </a:r>
            <a:r>
              <a:rPr kumimoji="1" lang="en-US" altLang="zh-CN" dirty="0"/>
              <a:t>Standard Template Library</a:t>
            </a:r>
            <a:r>
              <a:rPr kumimoji="1" lang="zh-CN" altLang="en-US" dirty="0"/>
              <a:t>的简称，中文名标准模板库。	</a:t>
            </a:r>
            <a:endParaRPr kumimoji="1" lang="en-US" altLang="zh-CN" dirty="0" smtClean="0"/>
          </a:p>
          <a:p>
            <a:r>
              <a:rPr kumimoji="1" lang="en-US" altLang="zh-CN" dirty="0" smtClean="0"/>
              <a:t>STL</a:t>
            </a:r>
            <a:r>
              <a:rPr kumimoji="1" lang="zh-CN" altLang="en-US" dirty="0"/>
              <a:t>里包含一些“容器”和算法，这里的容器实际上就是利用数据结构实现的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</a:t>
            </a:r>
            <a:r>
              <a:rPr kumimoji="1" lang="en-US" altLang="zh-CN" dirty="0"/>
              <a:t>OI</a:t>
            </a:r>
            <a:r>
              <a:rPr kumimoji="1" lang="zh-CN" altLang="en-US" dirty="0"/>
              <a:t>中我们主要使用</a:t>
            </a:r>
            <a:r>
              <a:rPr kumimoji="1" lang="en-US" altLang="zh-CN" dirty="0"/>
              <a:t>STL</a:t>
            </a:r>
            <a:r>
              <a:rPr kumimoji="1" lang="zh-CN" altLang="en-US" dirty="0"/>
              <a:t>里的现有的数据结构和算法，而不用自己实现，可以节省时间和降低代码复杂度，尤其是涉及到高级数据结构的时候，这一点我们在之后可以看到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需要</a:t>
            </a:r>
            <a:r>
              <a:rPr kumimoji="1" lang="zh-CN" altLang="en-US" dirty="0"/>
              <a:t>注意的是，如果考场上想要使用</a:t>
            </a:r>
            <a:r>
              <a:rPr kumimoji="1" lang="en-US" altLang="zh-CN" dirty="0"/>
              <a:t>STL</a:t>
            </a:r>
            <a:r>
              <a:rPr kumimoji="1" lang="zh-CN" altLang="en-US" dirty="0"/>
              <a:t>，建议保证自己完全熟悉，或者曾经刷题时用过，不然可能会因为不熟悉导致不必要的时间浪费或答案错误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STL</a:t>
            </a:r>
            <a:r>
              <a:rPr kumimoji="1" lang="zh-CN" altLang="en-US" dirty="0"/>
              <a:t>曾经是</a:t>
            </a:r>
            <a:r>
              <a:rPr kumimoji="1" lang="en-US" altLang="zh-CN" dirty="0"/>
              <a:t>c++</a:t>
            </a:r>
            <a:r>
              <a:rPr kumimoji="1" lang="zh-CN" altLang="en-US" dirty="0"/>
              <a:t>选手相对于</a:t>
            </a:r>
            <a:r>
              <a:rPr kumimoji="1" lang="en-US" altLang="zh-CN" dirty="0"/>
              <a:t>Pascal</a:t>
            </a:r>
            <a:r>
              <a:rPr kumimoji="1" lang="zh-CN" altLang="en-US" dirty="0"/>
              <a:t>选手在</a:t>
            </a:r>
            <a:r>
              <a:rPr kumimoji="1" lang="en-US" altLang="zh-CN" dirty="0"/>
              <a:t>OI</a:t>
            </a:r>
            <a:r>
              <a:rPr kumimoji="1" lang="zh-CN" altLang="en-US" dirty="0"/>
              <a:t>中的优势，现在可能已经没有什么</a:t>
            </a:r>
            <a:r>
              <a:rPr kumimoji="1" lang="en-US" altLang="zh-CN" dirty="0"/>
              <a:t>Pascal</a:t>
            </a:r>
            <a:r>
              <a:rPr kumimoji="1" lang="zh-CN" altLang="en-US" dirty="0"/>
              <a:t>选手了。</a:t>
            </a:r>
          </a:p>
        </p:txBody>
      </p:sp>
    </p:spTree>
    <p:extLst>
      <p:ext uri="{BB962C8B-B14F-4D97-AF65-F5344CB8AC3E}">
        <p14:creationId xmlns:p14="http://schemas.microsoft.com/office/powerpoint/2010/main" val="66632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2108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STL</a:t>
            </a:r>
            <a:r>
              <a:rPr kumimoji="1" lang="zh-CN" altLang="en-US" dirty="0" smtClean="0"/>
              <a:t>中部分头文件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pt-BR" altLang="zh-CN" dirty="0" smtClean="0"/>
              <a:t>vector </a:t>
            </a:r>
            <a:r>
              <a:rPr kumimoji="1" lang="zh-CN" altLang="pt-BR" dirty="0"/>
              <a:t>向量	</a:t>
            </a:r>
            <a:endParaRPr kumimoji="1" lang="pt-BR" altLang="zh-CN" dirty="0" smtClean="0"/>
          </a:p>
          <a:p>
            <a:r>
              <a:rPr kumimoji="1" lang="pt-BR" altLang="zh-CN" dirty="0" smtClean="0"/>
              <a:t>list </a:t>
            </a:r>
            <a:r>
              <a:rPr kumimoji="1" lang="zh-CN" altLang="pt-BR" dirty="0" smtClean="0"/>
              <a:t>列表</a:t>
            </a:r>
            <a:endParaRPr kumimoji="1" lang="en-US" altLang="zh-CN" dirty="0" smtClean="0"/>
          </a:p>
          <a:p>
            <a:r>
              <a:rPr kumimoji="1" lang="pt-BR" altLang="zh-CN" dirty="0" smtClean="0"/>
              <a:t>deque </a:t>
            </a:r>
            <a:r>
              <a:rPr kumimoji="1" lang="zh-CN" altLang="pt-BR" dirty="0"/>
              <a:t>双端</a:t>
            </a:r>
            <a:r>
              <a:rPr kumimoji="1" lang="zh-CN" altLang="pt-BR" dirty="0" smtClean="0"/>
              <a:t>队列</a:t>
            </a:r>
            <a:endParaRPr kumimoji="1" lang="en-US" altLang="zh-CN" dirty="0" smtClean="0"/>
          </a:p>
          <a:p>
            <a:r>
              <a:rPr kumimoji="1" lang="pt-BR" altLang="zh-CN" dirty="0" smtClean="0"/>
              <a:t>stack </a:t>
            </a:r>
            <a:r>
              <a:rPr kumimoji="1" lang="zh-CN" altLang="pt-BR" dirty="0" smtClean="0"/>
              <a:t>栈</a:t>
            </a:r>
            <a:endParaRPr kumimoji="1" lang="en-US" altLang="zh-CN" dirty="0" smtClean="0"/>
          </a:p>
          <a:p>
            <a:r>
              <a:rPr kumimoji="1" lang="pt-BR" altLang="zh-CN" dirty="0" smtClean="0"/>
              <a:t>queue </a:t>
            </a:r>
            <a:r>
              <a:rPr kumimoji="1" lang="zh-CN" altLang="pt-BR" dirty="0" smtClean="0"/>
              <a:t>队列</a:t>
            </a:r>
            <a:endParaRPr kumimoji="1" lang="en-US" altLang="zh-CN" dirty="0" smtClean="0"/>
          </a:p>
          <a:p>
            <a:r>
              <a:rPr kumimoji="1" lang="pt-BR" altLang="zh-CN" dirty="0" smtClean="0"/>
              <a:t>set </a:t>
            </a:r>
            <a:r>
              <a:rPr kumimoji="1" lang="zh-CN" altLang="pt-BR" dirty="0" smtClean="0"/>
              <a:t>集合</a:t>
            </a:r>
            <a:endParaRPr kumimoji="1" lang="en-US" altLang="zh-CN" dirty="0" smtClean="0"/>
          </a:p>
          <a:p>
            <a:r>
              <a:rPr kumimoji="1" lang="pt-BR" altLang="zh-CN" dirty="0" smtClean="0"/>
              <a:t>map </a:t>
            </a:r>
            <a:r>
              <a:rPr kumimoji="1" lang="zh-CN" altLang="pt-BR" dirty="0" smtClean="0"/>
              <a:t>映射</a:t>
            </a:r>
            <a:endParaRPr kumimoji="1" lang="en-US" altLang="zh-CN" dirty="0" smtClean="0"/>
          </a:p>
          <a:p>
            <a:r>
              <a:rPr kumimoji="1" lang="pt-BR" altLang="zh-CN" dirty="0" smtClean="0"/>
              <a:t>algorithm </a:t>
            </a:r>
            <a:r>
              <a:rPr kumimoji="1" lang="zh-CN" altLang="pt-BR" dirty="0"/>
              <a:t>算法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3137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迭代器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迭代器可以简单的理解为容器内部的元素的指针</a:t>
            </a:r>
            <a:endParaRPr kumimoji="1" lang="en-US" altLang="zh-CN" dirty="0" smtClean="0"/>
          </a:p>
          <a:p>
            <a:r>
              <a:rPr kumimoji="1" lang="zh-CN" altLang="en-US" dirty="0" smtClean="0"/>
              <a:t>使用者可以使用它方便地访问容器的元素</a:t>
            </a:r>
            <a:endParaRPr kumimoji="1" lang="en-US" altLang="zh-CN" dirty="0" smtClean="0"/>
          </a:p>
          <a:p>
            <a:r>
              <a:rPr kumimoji="1" lang="zh-CN" altLang="en-US" dirty="0" smtClean="0"/>
              <a:t>声明方法：容器名</a:t>
            </a:r>
            <a:r>
              <a:rPr kumimoji="1" lang="en-US" altLang="zh-CN" dirty="0" smtClean="0"/>
              <a:t>&lt;class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T&gt;::iterator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it;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5873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迭代器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不同容器上支持的迭代器功能强弱有所不同</a:t>
            </a:r>
            <a:endParaRPr lang="en-US" altLang="zh-CN" dirty="0"/>
          </a:p>
          <a:p>
            <a:r>
              <a:rPr lang="zh-CN" altLang="en-US" dirty="0"/>
              <a:t>按功能由弱到强，可以将迭代器分为 </a:t>
            </a:r>
            <a:r>
              <a:rPr lang="en-US" altLang="zh-CN" dirty="0"/>
              <a:t>5 </a:t>
            </a:r>
            <a:r>
              <a:rPr lang="zh-CN" altLang="en-US" dirty="0" smtClean="0"/>
              <a:t>种</a:t>
            </a:r>
            <a:endParaRPr lang="en-US" altLang="zh-CN" dirty="0" smtClean="0"/>
          </a:p>
          <a:p>
            <a:pPr lvl="1"/>
            <a:r>
              <a:rPr lang="zh-CN" altLang="en-US" b="1" dirty="0" smtClean="0"/>
              <a:t>正</a:t>
            </a:r>
            <a:r>
              <a:rPr lang="zh-CN" altLang="en-US" b="1" dirty="0"/>
              <a:t>向</a:t>
            </a:r>
            <a:r>
              <a:rPr lang="zh-CN" altLang="en-US" dirty="0"/>
              <a:t>迭代器 </a:t>
            </a:r>
            <a:r>
              <a:rPr lang="en-US" altLang="zh-CN" dirty="0"/>
              <a:t>Forward </a:t>
            </a:r>
            <a:r>
              <a:rPr lang="en-US" altLang="zh-CN" dirty="0" smtClean="0"/>
              <a:t>iterators</a:t>
            </a:r>
            <a:r>
              <a:rPr lang="zh-CN" altLang="en-US" dirty="0" smtClean="0"/>
              <a:t> 提供</a:t>
            </a:r>
            <a:r>
              <a:rPr lang="zh-CN" altLang="en-US" dirty="0"/>
              <a:t>读写操作，并能一次一个地</a:t>
            </a:r>
            <a:r>
              <a:rPr lang="zh-CN" altLang="en-US" b="1" dirty="0"/>
              <a:t>向前推进</a:t>
            </a:r>
            <a:r>
              <a:rPr lang="zh-CN" altLang="en-US" dirty="0"/>
              <a:t>迭代器</a:t>
            </a:r>
          </a:p>
          <a:p>
            <a:pPr lvl="1"/>
            <a:r>
              <a:rPr lang="zh-CN" altLang="en-US" b="1" dirty="0"/>
              <a:t>双向</a:t>
            </a:r>
            <a:r>
              <a:rPr lang="zh-CN" altLang="en-US" dirty="0"/>
              <a:t>迭代器 </a:t>
            </a:r>
            <a:r>
              <a:rPr lang="en-US" altLang="zh-CN" dirty="0"/>
              <a:t>Bidirectional iterators </a:t>
            </a:r>
            <a:r>
              <a:rPr lang="zh-CN" altLang="en-US" dirty="0" smtClean="0"/>
              <a:t>提供</a:t>
            </a:r>
            <a:r>
              <a:rPr lang="zh-CN" altLang="en-US" dirty="0"/>
              <a:t>读写操作，并能一次一个地</a:t>
            </a:r>
            <a:r>
              <a:rPr lang="zh-CN" altLang="en-US" b="1" dirty="0"/>
              <a:t>向前和向后移动</a:t>
            </a:r>
          </a:p>
          <a:p>
            <a:pPr lvl="1"/>
            <a:r>
              <a:rPr lang="zh-CN" altLang="en-US" b="1" dirty="0"/>
              <a:t>随机访问</a:t>
            </a:r>
            <a:r>
              <a:rPr lang="zh-CN" altLang="en-US" dirty="0"/>
              <a:t>迭代器 </a:t>
            </a:r>
            <a:r>
              <a:rPr lang="en-US" altLang="zh-CN" dirty="0"/>
              <a:t>Random access </a:t>
            </a:r>
            <a:r>
              <a:rPr lang="en-US" altLang="zh-CN" dirty="0" smtClean="0"/>
              <a:t>iterators</a:t>
            </a:r>
            <a:r>
              <a:rPr lang="zh-CN" altLang="en-US" dirty="0" smtClean="0"/>
              <a:t> 提供</a:t>
            </a:r>
            <a:r>
              <a:rPr lang="zh-CN" altLang="en-US" dirty="0"/>
              <a:t>读写操作，并能在数据中</a:t>
            </a:r>
            <a:r>
              <a:rPr lang="zh-CN" altLang="en-US" b="1" dirty="0"/>
              <a:t>随机移动</a:t>
            </a:r>
          </a:p>
          <a:p>
            <a:r>
              <a:rPr lang="zh-CN" altLang="en-US" dirty="0"/>
              <a:t>强迭代器拥有弱迭代器的所有功能，能当作弱迭代器使用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6891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迭代器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不同迭代器所能进行的操作如下所示</a:t>
            </a:r>
            <a:endParaRPr lang="en-US" altLang="zh-CN" dirty="0"/>
          </a:p>
          <a:p>
            <a:pPr lvl="1"/>
            <a:r>
              <a:rPr lang="zh-CN" altLang="en-US" dirty="0"/>
              <a:t>所有迭代器： </a:t>
            </a:r>
            <a:r>
              <a:rPr lang="en-US" altLang="zh-CN" dirty="0"/>
              <a:t>++p</a:t>
            </a:r>
            <a:r>
              <a:rPr lang="zh-CN" altLang="en-US" dirty="0"/>
              <a:t>、</a:t>
            </a:r>
            <a:r>
              <a:rPr lang="en-US" altLang="zh-CN" dirty="0"/>
              <a:t>p++</a:t>
            </a:r>
          </a:p>
          <a:p>
            <a:pPr lvl="1"/>
            <a:r>
              <a:rPr lang="zh-CN" altLang="en-US" dirty="0"/>
              <a:t>输入迭代器： *</a:t>
            </a:r>
            <a:r>
              <a:rPr lang="en-US" altLang="zh-CN" dirty="0"/>
              <a:t>p</a:t>
            </a:r>
            <a:r>
              <a:rPr lang="zh-CN" altLang="en-US" dirty="0"/>
              <a:t>、</a:t>
            </a:r>
            <a:r>
              <a:rPr lang="en-US" altLang="zh-CN" dirty="0"/>
              <a:t>p = q</a:t>
            </a:r>
            <a:r>
              <a:rPr lang="zh-CN" altLang="en-US" dirty="0"/>
              <a:t>、</a:t>
            </a:r>
            <a:r>
              <a:rPr lang="en-US" altLang="zh-CN" dirty="0"/>
              <a:t>p == q</a:t>
            </a:r>
            <a:r>
              <a:rPr lang="zh-CN" altLang="en-US" dirty="0"/>
              <a:t>、</a:t>
            </a:r>
            <a:r>
              <a:rPr lang="en-US" altLang="zh-CN" dirty="0"/>
              <a:t>p != q</a:t>
            </a:r>
          </a:p>
          <a:p>
            <a:pPr lvl="1"/>
            <a:r>
              <a:rPr lang="zh-CN" altLang="en-US" dirty="0"/>
              <a:t>输出迭代器： *</a:t>
            </a:r>
            <a:r>
              <a:rPr lang="en-US" altLang="zh-CN" dirty="0"/>
              <a:t>p</a:t>
            </a:r>
            <a:r>
              <a:rPr lang="zh-CN" altLang="en-US" dirty="0"/>
              <a:t>、</a:t>
            </a:r>
            <a:r>
              <a:rPr lang="en-US" altLang="zh-CN" dirty="0"/>
              <a:t>p = q</a:t>
            </a:r>
          </a:p>
          <a:p>
            <a:pPr lvl="1"/>
            <a:r>
              <a:rPr lang="zh-CN" altLang="en-US" dirty="0"/>
              <a:t>正向迭代器： 以上所有</a:t>
            </a:r>
          </a:p>
          <a:p>
            <a:pPr lvl="1"/>
            <a:r>
              <a:rPr lang="zh-CN" altLang="en-US" dirty="0"/>
              <a:t>双向迭代器： 以上所有，以及 </a:t>
            </a:r>
            <a:r>
              <a:rPr lang="en-US" altLang="zh-CN" dirty="0"/>
              <a:t>--p</a:t>
            </a:r>
            <a:r>
              <a:rPr lang="zh-CN" altLang="en-US" dirty="0"/>
              <a:t>、</a:t>
            </a:r>
            <a:r>
              <a:rPr lang="en-US" altLang="zh-CN" dirty="0"/>
              <a:t>p--</a:t>
            </a:r>
          </a:p>
          <a:p>
            <a:pPr lvl="1"/>
            <a:r>
              <a:rPr lang="zh-CN" altLang="en-US" dirty="0"/>
              <a:t>随机访问迭代器： 以上所有，</a:t>
            </a:r>
            <a:r>
              <a:rPr lang="zh-CN" altLang="en-US" dirty="0" smtClean="0"/>
              <a:t>以及：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移动 </a:t>
            </a:r>
            <a:r>
              <a:rPr lang="en-US" altLang="zh-CN" dirty="0"/>
              <a:t>i </a:t>
            </a:r>
            <a:r>
              <a:rPr lang="zh-CN" altLang="en-US" dirty="0"/>
              <a:t>个单元（</a:t>
            </a:r>
            <a:r>
              <a:rPr lang="en-US" altLang="zh-CN" dirty="0"/>
              <a:t>p += i</a:t>
            </a:r>
            <a:r>
              <a:rPr lang="zh-CN" altLang="en-US" dirty="0"/>
              <a:t>、</a:t>
            </a:r>
            <a:r>
              <a:rPr lang="en-US" altLang="zh-CN" dirty="0"/>
              <a:t>p -= i</a:t>
            </a:r>
            <a:r>
              <a:rPr lang="zh-CN" altLang="en-US" dirty="0"/>
              <a:t>、</a:t>
            </a:r>
            <a:r>
              <a:rPr lang="en-US" altLang="zh-CN" dirty="0"/>
              <a:t>p + i</a:t>
            </a:r>
            <a:r>
              <a:rPr lang="zh-CN" altLang="en-US" dirty="0"/>
              <a:t>、</a:t>
            </a:r>
            <a:r>
              <a:rPr lang="en-US" altLang="zh-CN" dirty="0"/>
              <a:t>p – i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大小</a:t>
            </a:r>
            <a:r>
              <a:rPr lang="zh-CN" altLang="en-US" dirty="0"/>
              <a:t>比较（</a:t>
            </a:r>
            <a:r>
              <a:rPr lang="en-US" altLang="zh-CN" dirty="0"/>
              <a:t>p &lt; q</a:t>
            </a:r>
            <a:r>
              <a:rPr lang="zh-CN" altLang="en-US" dirty="0"/>
              <a:t>、</a:t>
            </a:r>
            <a:r>
              <a:rPr lang="en-US" altLang="zh-CN" dirty="0"/>
              <a:t>p &lt;= q</a:t>
            </a:r>
            <a:r>
              <a:rPr lang="zh-CN" altLang="en-US" dirty="0"/>
              <a:t>、</a:t>
            </a:r>
            <a:r>
              <a:rPr lang="en-US" altLang="zh-CN" dirty="0"/>
              <a:t>p &gt; q</a:t>
            </a:r>
            <a:r>
              <a:rPr lang="zh-CN" altLang="en-US" dirty="0"/>
              <a:t>、</a:t>
            </a:r>
            <a:r>
              <a:rPr lang="en-US" altLang="zh-CN" dirty="0"/>
              <a:t>p &gt;= q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数</a:t>
            </a:r>
            <a:r>
              <a:rPr lang="zh-CN" altLang="en-US" dirty="0"/>
              <a:t>组下标访问</a:t>
            </a:r>
            <a:r>
              <a:rPr lang="en-US" altLang="zh-CN" dirty="0"/>
              <a:t>p[i]</a:t>
            </a:r>
            <a:r>
              <a:rPr lang="zh-CN" altLang="en-US" dirty="0"/>
              <a:t>（</a:t>
            </a:r>
            <a:r>
              <a:rPr lang="en-US" altLang="zh-CN" dirty="0"/>
              <a:t>p </a:t>
            </a:r>
            <a:r>
              <a:rPr lang="zh-CN" altLang="en-US" dirty="0"/>
              <a:t>后面的第 </a:t>
            </a:r>
            <a:r>
              <a:rPr lang="en-US" altLang="zh-CN" dirty="0"/>
              <a:t>i </a:t>
            </a:r>
            <a:r>
              <a:rPr lang="zh-CN" altLang="en-US" dirty="0"/>
              <a:t>个元素的引用）</a:t>
            </a:r>
          </a:p>
        </p:txBody>
      </p:sp>
    </p:spTree>
    <p:extLst>
      <p:ext uri="{BB962C8B-B14F-4D97-AF65-F5344CB8AC3E}">
        <p14:creationId xmlns:p14="http://schemas.microsoft.com/office/powerpoint/2010/main" val="1814491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迭代器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80" y="1120775"/>
            <a:ext cx="9601340" cy="5313363"/>
          </a:xfrm>
        </p:spPr>
      </p:pic>
    </p:spTree>
    <p:extLst>
      <p:ext uri="{BB962C8B-B14F-4D97-AF65-F5344CB8AC3E}">
        <p14:creationId xmlns:p14="http://schemas.microsoft.com/office/powerpoint/2010/main" val="35535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共有函数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begin</a:t>
            </a:r>
            <a:r>
              <a:rPr kumimoji="1" lang="zh-CN" altLang="en-US" dirty="0"/>
              <a:t> 头迭代器</a:t>
            </a:r>
            <a:endParaRPr kumimoji="1" lang="en-US" altLang="zh-CN" dirty="0"/>
          </a:p>
          <a:p>
            <a:r>
              <a:rPr kumimoji="1" lang="en-US" altLang="zh-CN" dirty="0"/>
              <a:t>end</a:t>
            </a:r>
            <a:r>
              <a:rPr kumimoji="1" lang="zh-CN" altLang="en-US" dirty="0"/>
              <a:t> 尾迭代器（</a:t>
            </a:r>
            <a:r>
              <a:rPr kumimoji="1" lang="en-US" altLang="zh-CN" dirty="0"/>
              <a:t>stl</a:t>
            </a:r>
            <a:r>
              <a:rPr kumimoji="1" lang="zh-CN" altLang="en-US" dirty="0"/>
              <a:t>都是前闭后开，所以这个地方相当于数组</a:t>
            </a:r>
            <a:r>
              <a:rPr kumimoji="1" lang="en-US" altLang="zh-CN" dirty="0"/>
              <a:t>a[N]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</a:t>
            </a:r>
            <a:r>
              <a:rPr kumimoji="1" lang="zh-CN" altLang="en-US" dirty="0"/>
              <a:t>的地方，直接使用会数组越界）</a:t>
            </a:r>
            <a:endParaRPr kumimoji="1" lang="en-US" altLang="zh-CN" dirty="0"/>
          </a:p>
          <a:p>
            <a:r>
              <a:rPr kumimoji="1" lang="en-US" altLang="zh-CN" dirty="0"/>
              <a:t>rbegin</a:t>
            </a:r>
            <a:r>
              <a:rPr kumimoji="1" lang="zh-CN" altLang="en-US" dirty="0"/>
              <a:t> 尾迭代器前一个</a:t>
            </a:r>
            <a:endParaRPr kumimoji="1" lang="en-US" altLang="zh-CN" dirty="0"/>
          </a:p>
          <a:p>
            <a:r>
              <a:rPr kumimoji="1" lang="en-US" altLang="zh-CN" dirty="0"/>
              <a:t>rend</a:t>
            </a:r>
            <a:r>
              <a:rPr kumimoji="1" lang="zh-CN" altLang="en-US" dirty="0"/>
              <a:t> 头迭代</a:t>
            </a:r>
            <a:r>
              <a:rPr kumimoji="1" lang="zh-CN" altLang="en-US" dirty="0" smtClean="0"/>
              <a:t>器前一个</a:t>
            </a:r>
            <a:endParaRPr kumimoji="1" lang="en-US" altLang="zh-CN" dirty="0"/>
          </a:p>
          <a:p>
            <a:r>
              <a:rPr kumimoji="1" lang="en-US" altLang="zh-CN" dirty="0"/>
              <a:t>size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容器内元素的个数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513" y="4393075"/>
            <a:ext cx="67183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22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vector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vector</a:t>
            </a:r>
            <a:r>
              <a:rPr kumimoji="1" lang="zh-CN" altLang="en-US" dirty="0"/>
              <a:t>是一个可变长数组，可以动态的向其添加</a:t>
            </a:r>
            <a:r>
              <a:rPr kumimoji="1" lang="zh-CN" altLang="en-US" dirty="0" smtClean="0"/>
              <a:t>元素</a:t>
            </a:r>
            <a:endParaRPr kumimoji="1" lang="en-US" altLang="zh-CN" dirty="0" smtClean="0"/>
          </a:p>
          <a:p>
            <a:r>
              <a:rPr kumimoji="1" lang="zh-CN" altLang="en-US" dirty="0" smtClean="0"/>
              <a:t>声明</a:t>
            </a:r>
            <a:r>
              <a:rPr kumimoji="1" lang="zh-CN" altLang="en-US" dirty="0"/>
              <a:t>：</a:t>
            </a:r>
            <a:r>
              <a:rPr kumimoji="1" lang="en-US" altLang="zh-CN" dirty="0"/>
              <a:t>vector &lt;class T&gt; v</a:t>
            </a:r>
            <a:r>
              <a:rPr kumimoji="1" lang="en-US" altLang="zh-CN" dirty="0" smtClean="0"/>
              <a:t>;</a:t>
            </a:r>
          </a:p>
          <a:p>
            <a:r>
              <a:rPr kumimoji="1" lang="zh-CN" altLang="en-US" dirty="0" smtClean="0"/>
              <a:t>迭</a:t>
            </a:r>
            <a:r>
              <a:rPr kumimoji="1" lang="zh-CN" altLang="en-US" dirty="0"/>
              <a:t>代器：</a:t>
            </a:r>
            <a:r>
              <a:rPr kumimoji="1" lang="en-US" altLang="zh-CN" dirty="0"/>
              <a:t>vector&lt;class T&gt;::iterator it</a:t>
            </a:r>
            <a:r>
              <a:rPr kumimoji="1" lang="en-US" altLang="zh-CN" dirty="0" smtClean="0"/>
              <a:t>;</a:t>
            </a:r>
          </a:p>
          <a:p>
            <a:r>
              <a:rPr kumimoji="1" lang="zh-CN" altLang="en-US" dirty="0" smtClean="0"/>
              <a:t>访问</a:t>
            </a:r>
            <a:r>
              <a:rPr kumimoji="1" lang="zh-CN" altLang="en-US" dirty="0"/>
              <a:t>规则：支持随机</a:t>
            </a:r>
            <a:r>
              <a:rPr kumimoji="1" lang="zh-CN" altLang="en-US" dirty="0" smtClean="0"/>
              <a:t>访问，即可以像数组一样</a:t>
            </a:r>
            <a:r>
              <a:rPr kumimoji="1" lang="en-US" altLang="zh-CN" dirty="0" smtClean="0"/>
              <a:t>O(1)</a:t>
            </a:r>
            <a:r>
              <a:rPr kumimoji="1" lang="zh-CN" altLang="en-US" dirty="0" smtClean="0"/>
              <a:t>访问任何一个位置的元素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4272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内部函数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reverse</a:t>
            </a:r>
            <a:r>
              <a:rPr kumimoji="1" lang="zh-CN" altLang="en-US" dirty="0" smtClean="0"/>
              <a:t> 把</a:t>
            </a:r>
            <a:r>
              <a:rPr kumimoji="1" lang="en-US" altLang="zh-CN" dirty="0" smtClean="0"/>
              <a:t>vector</a:t>
            </a:r>
            <a:r>
              <a:rPr kumimoji="1" lang="zh-CN" altLang="en-US" dirty="0" smtClean="0"/>
              <a:t>反序</a:t>
            </a:r>
            <a:endParaRPr kumimoji="1" lang="en-US" altLang="zh-CN" dirty="0" smtClean="0"/>
          </a:p>
          <a:p>
            <a:r>
              <a:rPr kumimoji="1" lang="en-US" altLang="zh-CN" dirty="0" smtClean="0"/>
              <a:t>push_back</a:t>
            </a:r>
            <a:r>
              <a:rPr kumimoji="1" lang="zh-CN" altLang="en-US" dirty="0" smtClean="0"/>
              <a:t> 在末尾添加一个元素</a:t>
            </a:r>
            <a:endParaRPr kumimoji="1" lang="en-US" altLang="zh-CN" dirty="0" smtClean="0"/>
          </a:p>
          <a:p>
            <a:r>
              <a:rPr kumimoji="1" lang="en-US" altLang="zh-CN" dirty="0" smtClean="0"/>
              <a:t>pop_back</a:t>
            </a:r>
            <a:r>
              <a:rPr kumimoji="1" lang="zh-CN" altLang="en-US" dirty="0" smtClean="0"/>
              <a:t> 删除末尾的一个元素</a:t>
            </a:r>
            <a:endParaRPr kumimoji="1" lang="en-US" altLang="zh-CN" dirty="0" smtClean="0"/>
          </a:p>
          <a:p>
            <a:r>
              <a:rPr kumimoji="1" lang="en-US" altLang="zh-CN" dirty="0" smtClean="0"/>
              <a:t>insert</a:t>
            </a:r>
            <a:r>
              <a:rPr kumimoji="1" lang="zh-CN" altLang="en-US" dirty="0" smtClean="0"/>
              <a:t> 在某个位置插入</a:t>
            </a:r>
            <a:endParaRPr kumimoji="1" lang="en-US" altLang="zh-CN" dirty="0" smtClean="0"/>
          </a:p>
          <a:p>
            <a:r>
              <a:rPr kumimoji="1" lang="en-US" altLang="zh-CN" dirty="0" smtClean="0"/>
              <a:t>erase</a:t>
            </a:r>
            <a:r>
              <a:rPr kumimoji="1" lang="zh-CN" altLang="en-US" dirty="0" smtClean="0"/>
              <a:t> 删除某个位置的元素</a:t>
            </a:r>
            <a:endParaRPr kumimoji="1" lang="en-US" altLang="zh-CN" dirty="0" smtClean="0"/>
          </a:p>
          <a:p>
            <a:r>
              <a:rPr kumimoji="1" lang="en-US" altLang="zh-CN" dirty="0" smtClean="0"/>
              <a:t>clear</a:t>
            </a:r>
            <a:r>
              <a:rPr kumimoji="1" lang="zh-CN" altLang="en-US" dirty="0" smtClean="0"/>
              <a:t> 清空</a:t>
            </a:r>
            <a:r>
              <a:rPr kumimoji="1" lang="en-US" altLang="zh-CN" dirty="0" smtClean="0"/>
              <a:t>vector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0745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使用示例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1650206"/>
            <a:ext cx="84963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5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使用示例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50" y="1516856"/>
            <a:ext cx="58674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3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堆一般是用二叉树来实现的</a:t>
            </a:r>
            <a:endParaRPr kumimoji="1" lang="en-US" altLang="zh-CN" dirty="0" smtClean="0"/>
          </a:p>
          <a:p>
            <a:r>
              <a:rPr lang="zh-CN" altLang="en-US" dirty="0"/>
              <a:t>一颗完全二叉树，每个节点有一个权值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父</a:t>
            </a:r>
            <a:r>
              <a:rPr lang="zh-CN" altLang="en-US" dirty="0"/>
              <a:t>节点的权值总是大于等于</a:t>
            </a:r>
            <a:r>
              <a:rPr lang="en-US" altLang="zh-CN" dirty="0"/>
              <a:t>(</a:t>
            </a:r>
            <a:r>
              <a:rPr lang="zh-CN" altLang="en-US" dirty="0"/>
              <a:t>或小于等于</a:t>
            </a:r>
            <a:r>
              <a:rPr lang="en-US" altLang="zh-CN" dirty="0"/>
              <a:t>)</a:t>
            </a:r>
            <a:r>
              <a:rPr lang="zh-CN" altLang="en-US" dirty="0"/>
              <a:t>两个子节点的权值。 </a:t>
            </a:r>
            <a:endParaRPr lang="en-US" altLang="zh-CN" dirty="0" smtClean="0"/>
          </a:p>
          <a:p>
            <a:r>
              <a:rPr lang="en-US" altLang="zh-CN" dirty="0"/>
              <a:t>O(1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</a:t>
            </a:r>
            <a:r>
              <a:rPr lang="zh-CN" altLang="en-US" dirty="0"/>
              <a:t>时间查询最大</a:t>
            </a:r>
            <a:r>
              <a:rPr lang="en-US" altLang="zh-CN" dirty="0"/>
              <a:t>(</a:t>
            </a:r>
            <a:r>
              <a:rPr lang="zh-CN" altLang="en-US" dirty="0"/>
              <a:t>小</a:t>
            </a:r>
            <a:r>
              <a:rPr lang="en-US" altLang="zh-CN" dirty="0"/>
              <a:t>)</a:t>
            </a:r>
            <a:r>
              <a:rPr lang="zh-CN" altLang="en-US" dirty="0"/>
              <a:t>值，直接取堆顶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O(logn)</a:t>
            </a:r>
            <a:r>
              <a:rPr lang="zh-CN" altLang="en-US" dirty="0" smtClean="0"/>
              <a:t>的</a:t>
            </a:r>
            <a:r>
              <a:rPr lang="zh-CN" altLang="en-US" dirty="0"/>
              <a:t>时间删除最大</a:t>
            </a:r>
            <a:r>
              <a:rPr lang="en-US" altLang="zh-CN" dirty="0"/>
              <a:t>(</a:t>
            </a:r>
            <a:r>
              <a:rPr lang="zh-CN" altLang="en-US" dirty="0"/>
              <a:t>小</a:t>
            </a:r>
            <a:r>
              <a:rPr lang="en-US" altLang="zh-CN" dirty="0"/>
              <a:t>)</a:t>
            </a:r>
            <a:r>
              <a:rPr lang="zh-CN" altLang="en-US" dirty="0"/>
              <a:t>值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O(logn)</a:t>
            </a:r>
            <a:r>
              <a:rPr lang="zh-CN" altLang="en-US" dirty="0" smtClean="0"/>
              <a:t>的</a:t>
            </a:r>
            <a:r>
              <a:rPr lang="zh-CN" altLang="en-US" dirty="0"/>
              <a:t>时间插入元素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O(n)</a:t>
            </a:r>
            <a:r>
              <a:rPr lang="zh-CN" altLang="en-US" dirty="0" smtClean="0"/>
              <a:t>的</a:t>
            </a:r>
            <a:r>
              <a:rPr lang="zh-CN" altLang="en-US" dirty="0"/>
              <a:t>时间整体建堆。 </a:t>
            </a:r>
          </a:p>
          <a:p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530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使用示例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656556"/>
            <a:ext cx="6184900" cy="4241800"/>
          </a:xfrm>
        </p:spPr>
      </p:pic>
    </p:spTree>
    <p:extLst>
      <p:ext uri="{BB962C8B-B14F-4D97-AF65-F5344CB8AC3E}">
        <p14:creationId xmlns:p14="http://schemas.microsoft.com/office/powerpoint/2010/main" val="44873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使用示例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1497806"/>
            <a:ext cx="5765800" cy="4559300"/>
          </a:xfrm>
        </p:spPr>
      </p:pic>
    </p:spTree>
    <p:extLst>
      <p:ext uri="{BB962C8B-B14F-4D97-AF65-F5344CB8AC3E}">
        <p14:creationId xmlns:p14="http://schemas.microsoft.com/office/powerpoint/2010/main" val="908660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用途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vector</a:t>
            </a:r>
            <a:r>
              <a:rPr kumimoji="1" lang="zh-CN" altLang="en-US" dirty="0" smtClean="0"/>
              <a:t>的用途多种多样</a:t>
            </a:r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存图（当做邻接表来用）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按照时间存事件</a:t>
            </a:r>
            <a:endParaRPr kumimoji="1" lang="en-US" altLang="zh-CN" dirty="0" smtClean="0"/>
          </a:p>
          <a:p>
            <a:r>
              <a:rPr kumimoji="1" lang="en-US" altLang="zh-CN" dirty="0" smtClean="0"/>
              <a:t>etc</a:t>
            </a:r>
            <a:r>
              <a:rPr kumimoji="1" lang="mr-IN" altLang="zh-CN" dirty="0" smtClean="0"/>
              <a:t>…</a:t>
            </a:r>
            <a:endParaRPr kumimoji="1" lang="en-US" altLang="zh-CN" dirty="0" smtClean="0"/>
          </a:p>
          <a:p>
            <a:r>
              <a:rPr kumimoji="1" lang="zh-CN" altLang="en-US" dirty="0" smtClean="0"/>
              <a:t>其实主要利用</a:t>
            </a:r>
            <a:r>
              <a:rPr kumimoji="1" lang="en-US" altLang="zh-CN" dirty="0" smtClean="0"/>
              <a:t>vector</a:t>
            </a:r>
            <a:r>
              <a:rPr kumimoji="1" lang="zh-CN" altLang="en-US" dirty="0" smtClean="0"/>
              <a:t>动态开数组的功能，可以节省内存，只要是有一组性质相同的数据，都可以存到同一个</a:t>
            </a:r>
            <a:r>
              <a:rPr kumimoji="1" lang="en-US" altLang="zh-CN" dirty="0" smtClean="0"/>
              <a:t>vector</a:t>
            </a:r>
            <a:r>
              <a:rPr kumimoji="1" lang="zh-CN" altLang="en-US" dirty="0" smtClean="0"/>
              <a:t>里</a:t>
            </a:r>
            <a:endParaRPr kumimoji="1" lang="en-US" altLang="zh-CN" dirty="0" smtClean="0"/>
          </a:p>
          <a:p>
            <a:r>
              <a:rPr kumimoji="1" lang="zh-CN" altLang="en-US" dirty="0" smtClean="0"/>
              <a:t>相比于其他</a:t>
            </a:r>
            <a:r>
              <a:rPr kumimoji="1" lang="en-US" altLang="zh-CN" dirty="0" smtClean="0"/>
              <a:t>stl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vector</a:t>
            </a:r>
            <a:r>
              <a:rPr kumimoji="1" lang="zh-CN" altLang="en-US" dirty="0" smtClean="0"/>
              <a:t>的常数更小一点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8006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queue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queue</a:t>
            </a:r>
            <a:r>
              <a:rPr kumimoji="1" lang="zh-CN" altLang="en-US" dirty="0" smtClean="0"/>
              <a:t>就是队列，和我们平时说的队列没什么区别，但是向其添加元素和删除元素，空间占用都是动态的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声明方法：</a:t>
            </a:r>
            <a:r>
              <a:rPr kumimoji="1" lang="en-US" altLang="zh-CN" dirty="0" smtClean="0"/>
              <a:t>queue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&lt;class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T&gt;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q;</a:t>
            </a:r>
          </a:p>
          <a:p>
            <a:r>
              <a:rPr kumimoji="1" lang="zh-CN" altLang="en-US" dirty="0" smtClean="0"/>
              <a:t>迭代器：</a:t>
            </a:r>
            <a:r>
              <a:rPr kumimoji="1" lang="en-US" altLang="zh-CN" dirty="0" smtClean="0"/>
              <a:t>queue</a:t>
            </a:r>
            <a:r>
              <a:rPr kumimoji="1" lang="zh-CN" altLang="en-US" dirty="0" smtClean="0"/>
              <a:t>没有迭代器，因为队列的设计我们只需要访问队首元素，不需要访问队列中所有的元素</a:t>
            </a:r>
            <a:endParaRPr kumimoji="1" lang="en-US" altLang="zh-CN" dirty="0" smtClean="0"/>
          </a:p>
          <a:p>
            <a:r>
              <a:rPr kumimoji="1" lang="zh-CN" altLang="en-US" dirty="0" smtClean="0"/>
              <a:t>访问规则：只能访问队首元素，或弹出队首元素</a:t>
            </a:r>
            <a:endParaRPr kumimoji="1" lang="en-US" altLang="zh-CN" dirty="0" smtClean="0"/>
          </a:p>
          <a:p>
            <a:r>
              <a:rPr kumimoji="1" lang="zh-CN" altLang="en-US" dirty="0" smtClean="0"/>
              <a:t>所以使用</a:t>
            </a:r>
            <a:r>
              <a:rPr kumimoji="1" lang="en-US" altLang="zh-CN" dirty="0" smtClean="0"/>
              <a:t>stl</a:t>
            </a:r>
            <a:r>
              <a:rPr kumimoji="1" lang="zh-CN" altLang="en-US" dirty="0" smtClean="0"/>
              <a:t>的队列不如自己用数组手写队列灵活，但是优点在于空间占用是动态的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908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queue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q.empty()</a:t>
            </a:r>
            <a:r>
              <a:rPr lang="zh-CN" altLang="en-US" dirty="0" smtClean="0"/>
              <a:t> 如果该容器是空，则返回</a:t>
            </a:r>
            <a:r>
              <a:rPr lang="en-US" altLang="zh-CN" dirty="0" smtClean="0"/>
              <a:t>true</a:t>
            </a:r>
            <a:endParaRPr lang="en-US" altLang="zh-CN" dirty="0"/>
          </a:p>
          <a:p>
            <a:r>
              <a:rPr lang="en-US" altLang="zh-CN" dirty="0" smtClean="0"/>
              <a:t>q.size()</a:t>
            </a:r>
            <a:r>
              <a:rPr lang="zh-CN" altLang="en-US" dirty="0" smtClean="0"/>
              <a:t> 返回容器元素个数</a:t>
            </a:r>
            <a:endParaRPr lang="en-US" altLang="zh-CN" dirty="0"/>
          </a:p>
          <a:p>
            <a:r>
              <a:rPr lang="en-US" altLang="zh-CN" dirty="0" smtClean="0"/>
              <a:t>q.front()</a:t>
            </a:r>
            <a:r>
              <a:rPr lang="zh-CN" altLang="en-US" dirty="0" smtClean="0"/>
              <a:t> 返回队首</a:t>
            </a:r>
            <a:endParaRPr lang="en-US" altLang="zh-CN" dirty="0" smtClean="0"/>
          </a:p>
          <a:p>
            <a:r>
              <a:rPr lang="en-US" altLang="zh-CN" dirty="0" smtClean="0"/>
              <a:t>q.push(x)</a:t>
            </a:r>
            <a:r>
              <a:rPr lang="zh-CN" altLang="en-US" dirty="0" smtClean="0"/>
              <a:t> 放入队尾</a:t>
            </a:r>
            <a:endParaRPr lang="en-US" altLang="zh-CN" dirty="0" smtClean="0"/>
          </a:p>
          <a:p>
            <a:r>
              <a:rPr lang="en-US" altLang="zh-CN" dirty="0" smtClean="0"/>
              <a:t>q.pop()</a:t>
            </a:r>
            <a:r>
              <a:rPr lang="zh-CN" altLang="en-US" dirty="0" smtClean="0"/>
              <a:t> 弹</a:t>
            </a:r>
            <a:r>
              <a:rPr lang="zh-CN" altLang="en-US" dirty="0"/>
              <a:t>出队首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7869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priority_queue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priority_queue</a:t>
            </a:r>
            <a:r>
              <a:rPr kumimoji="1" lang="zh-CN" altLang="en-US" dirty="0" smtClean="0"/>
              <a:t>的中文名是优先队列，它其实是一个堆</a:t>
            </a:r>
            <a:endParaRPr kumimoji="1" lang="en-US" altLang="zh-CN" dirty="0" smtClean="0"/>
          </a:p>
          <a:p>
            <a:r>
              <a:rPr kumimoji="1" lang="zh-CN" altLang="en-US" dirty="0" smtClean="0"/>
              <a:t>有了这个我们就不需要手写堆，可以直接使用，非常方便</a:t>
            </a:r>
            <a:endParaRPr kumimoji="1" lang="en-US" altLang="zh-CN" dirty="0" smtClean="0"/>
          </a:p>
          <a:p>
            <a:r>
              <a:rPr kumimoji="1" lang="zh-CN" altLang="en-US" dirty="0" smtClean="0"/>
              <a:t>注意这是个大根堆！</a:t>
            </a:r>
            <a:endParaRPr kumimoji="1" lang="en-US" altLang="zh-CN" dirty="0" smtClean="0"/>
          </a:p>
          <a:p>
            <a:r>
              <a:rPr kumimoji="1" lang="zh-CN" altLang="en-US" dirty="0" smtClean="0"/>
              <a:t>声明方法：</a:t>
            </a:r>
            <a:r>
              <a:rPr kumimoji="1" lang="en-US" altLang="zh-CN" dirty="0" smtClean="0"/>
              <a:t>priority_queue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&lt;class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T&gt;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q;</a:t>
            </a:r>
          </a:p>
          <a:p>
            <a:r>
              <a:rPr kumimoji="1" lang="zh-CN" altLang="en-US" dirty="0" smtClean="0"/>
              <a:t>迭代器：不支持迭代器</a:t>
            </a:r>
            <a:endParaRPr kumimoji="1" lang="en-US" altLang="zh-CN" dirty="0" smtClean="0"/>
          </a:p>
          <a:p>
            <a:r>
              <a:rPr kumimoji="1" lang="zh-CN" altLang="en-US" dirty="0" smtClean="0"/>
              <a:t>访问规则：只允许访问堆顶，弹出堆顶</a:t>
            </a:r>
            <a:endParaRPr kumimoji="1" lang="en-US" altLang="zh-CN" dirty="0" smtClean="0"/>
          </a:p>
          <a:p>
            <a:r>
              <a:rPr kumimoji="1" lang="zh-CN" altLang="en-US" dirty="0" smtClean="0"/>
              <a:t>访问堆顶复杂度为</a:t>
            </a:r>
            <a:r>
              <a:rPr kumimoji="1" lang="en-US" altLang="zh-CN" dirty="0" smtClean="0"/>
              <a:t>O(1),</a:t>
            </a:r>
            <a:r>
              <a:rPr kumimoji="1" lang="zh-CN" altLang="en-US" dirty="0" smtClean="0"/>
              <a:t>插入元素，弹出堆顶的复杂度为</a:t>
            </a:r>
            <a:r>
              <a:rPr kumimoji="1" lang="en-US" altLang="zh-CN" dirty="0" smtClean="0"/>
              <a:t>O(logn)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8280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priority_queue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q.empty()</a:t>
            </a:r>
            <a:r>
              <a:rPr lang="zh-CN" altLang="en-US" dirty="0"/>
              <a:t> 如果该容器是空，则返回</a:t>
            </a:r>
            <a:r>
              <a:rPr lang="en-US" altLang="zh-CN" dirty="0"/>
              <a:t>true</a:t>
            </a:r>
          </a:p>
          <a:p>
            <a:r>
              <a:rPr lang="en-US" altLang="zh-CN" dirty="0"/>
              <a:t>q.size()</a:t>
            </a:r>
            <a:r>
              <a:rPr lang="zh-CN" altLang="en-US" dirty="0"/>
              <a:t> 返回容器元素个数</a:t>
            </a:r>
            <a:endParaRPr lang="en-US" altLang="zh-CN" dirty="0"/>
          </a:p>
          <a:p>
            <a:r>
              <a:rPr lang="en-US" altLang="zh-CN" dirty="0" smtClean="0"/>
              <a:t>q.top()</a:t>
            </a:r>
            <a:r>
              <a:rPr lang="zh-CN" altLang="en-US" dirty="0" smtClean="0"/>
              <a:t> 返回堆顶</a:t>
            </a:r>
            <a:endParaRPr lang="en-US" altLang="zh-CN" dirty="0"/>
          </a:p>
          <a:p>
            <a:r>
              <a:rPr lang="en-US" altLang="zh-CN" dirty="0"/>
              <a:t>q.push(x)</a:t>
            </a:r>
            <a:r>
              <a:rPr lang="zh-CN" altLang="en-US" dirty="0"/>
              <a:t> </a:t>
            </a:r>
            <a:r>
              <a:rPr lang="zh-CN" altLang="en-US" dirty="0" smtClean="0"/>
              <a:t>插入堆</a:t>
            </a:r>
            <a:endParaRPr lang="en-US" altLang="zh-CN" dirty="0"/>
          </a:p>
          <a:p>
            <a:r>
              <a:rPr lang="en-US" altLang="zh-CN" dirty="0"/>
              <a:t>q.pop()</a:t>
            </a:r>
            <a:r>
              <a:rPr lang="zh-CN" altLang="en-US" dirty="0"/>
              <a:t> </a:t>
            </a:r>
            <a:r>
              <a:rPr lang="zh-CN" altLang="en-US" dirty="0" smtClean="0"/>
              <a:t>弹出堆顶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9019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stack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stack</a:t>
            </a:r>
            <a:r>
              <a:rPr kumimoji="1" lang="zh-CN" altLang="en-US" dirty="0" smtClean="0"/>
              <a:t>就是栈，和我们平时说的栈没什么区别，但是向其添加元素和删除元素，空间占用都是动态的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声明方法：</a:t>
            </a:r>
            <a:r>
              <a:rPr kumimoji="1" lang="en-US" altLang="zh-CN" dirty="0" smtClean="0"/>
              <a:t>stack&lt;class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T&gt;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s;</a:t>
            </a:r>
          </a:p>
          <a:p>
            <a:r>
              <a:rPr kumimoji="1" lang="zh-CN" altLang="en-US" dirty="0" smtClean="0"/>
              <a:t>迭代器：</a:t>
            </a:r>
            <a:r>
              <a:rPr kumimoji="1" lang="en-US" altLang="zh-CN" dirty="0" smtClean="0"/>
              <a:t>stack</a:t>
            </a:r>
            <a:r>
              <a:rPr kumimoji="1" lang="zh-CN" altLang="en-US" dirty="0" smtClean="0"/>
              <a:t>没有迭代器</a:t>
            </a:r>
            <a:endParaRPr kumimoji="1" lang="en-US" altLang="zh-CN" dirty="0" smtClean="0"/>
          </a:p>
          <a:p>
            <a:r>
              <a:rPr kumimoji="1" lang="zh-CN" altLang="en-US" dirty="0" smtClean="0"/>
              <a:t>访问规则：只能访问栈顶元素，或弹出栈顶</a:t>
            </a:r>
            <a:endParaRPr kumimoji="1" lang="en-US" altLang="zh-CN" dirty="0" smtClean="0"/>
          </a:p>
          <a:p>
            <a:r>
              <a:rPr kumimoji="1" lang="zh-CN" altLang="en-US" dirty="0" smtClean="0"/>
              <a:t>同队列相同，使用</a:t>
            </a:r>
            <a:r>
              <a:rPr kumimoji="1" lang="en-US" altLang="zh-CN" dirty="0" smtClean="0"/>
              <a:t>stack</a:t>
            </a:r>
            <a:r>
              <a:rPr kumimoji="1" lang="zh-CN" altLang="en-US" dirty="0" smtClean="0"/>
              <a:t>不如自己用数组手写栈灵活，但是优点在于空间占用是动态的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241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stack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s.empty</a:t>
            </a:r>
            <a:r>
              <a:rPr lang="en-US" altLang="zh-CN" dirty="0"/>
              <a:t>()</a:t>
            </a:r>
            <a:r>
              <a:rPr lang="zh-CN" altLang="en-US" dirty="0"/>
              <a:t> 如果该容器是空，则返回</a:t>
            </a:r>
            <a:r>
              <a:rPr lang="en-US" altLang="zh-CN" dirty="0"/>
              <a:t>true</a:t>
            </a:r>
          </a:p>
          <a:p>
            <a:r>
              <a:rPr lang="en-US" altLang="zh-CN" dirty="0" smtClean="0"/>
              <a:t>s.size</a:t>
            </a:r>
            <a:r>
              <a:rPr lang="en-US" altLang="zh-CN" dirty="0"/>
              <a:t>()</a:t>
            </a:r>
            <a:r>
              <a:rPr lang="zh-CN" altLang="en-US" dirty="0"/>
              <a:t> 返回容器元素个数</a:t>
            </a:r>
            <a:endParaRPr lang="en-US" altLang="zh-CN" dirty="0"/>
          </a:p>
          <a:p>
            <a:r>
              <a:rPr lang="en-US" altLang="zh-CN" dirty="0" smtClean="0"/>
              <a:t>s.top()</a:t>
            </a:r>
            <a:r>
              <a:rPr lang="zh-CN" altLang="en-US" dirty="0" smtClean="0"/>
              <a:t> 返回栈顶</a:t>
            </a:r>
            <a:endParaRPr lang="en-US" altLang="zh-CN" dirty="0"/>
          </a:p>
          <a:p>
            <a:r>
              <a:rPr lang="en-US" altLang="zh-CN" dirty="0" smtClean="0"/>
              <a:t>s.push(x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zh-CN" altLang="en-US" dirty="0" smtClean="0"/>
              <a:t>压栈</a:t>
            </a:r>
            <a:endParaRPr lang="en-US" altLang="zh-CN" dirty="0"/>
          </a:p>
          <a:p>
            <a:r>
              <a:rPr lang="en-US" altLang="zh-CN" dirty="0" smtClean="0"/>
              <a:t>s.pop</a:t>
            </a:r>
            <a:r>
              <a:rPr lang="en-US" altLang="zh-CN" dirty="0"/>
              <a:t>()</a:t>
            </a:r>
            <a:r>
              <a:rPr lang="zh-CN" altLang="en-US" dirty="0"/>
              <a:t> </a:t>
            </a:r>
            <a:r>
              <a:rPr lang="zh-CN" altLang="en-US" dirty="0" smtClean="0"/>
              <a:t>弹栈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3936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set</a:t>
            </a:r>
            <a:r>
              <a:rPr kumimoji="1" lang="zh-CN" altLang="en-US" dirty="0" smtClean="0"/>
              <a:t>是一个集合，其内部不能含有重复元素，可以把它想象成一个数组，并且是按照小于号排好序的，其内部是用平衡树实现的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声明：</a:t>
            </a:r>
            <a:r>
              <a:rPr kumimoji="1" lang="en-US" altLang="zh-CN" dirty="0" smtClean="0"/>
              <a:t>set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&lt;class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T&gt;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s;</a:t>
            </a:r>
          </a:p>
          <a:p>
            <a:r>
              <a:rPr kumimoji="1" lang="zh-CN" altLang="en-US" dirty="0" smtClean="0"/>
              <a:t>迭代器：</a:t>
            </a:r>
            <a:r>
              <a:rPr kumimoji="1" lang="en-US" altLang="zh-CN" dirty="0" smtClean="0"/>
              <a:t>set&lt;class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T&gt;::iterator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it;</a:t>
            </a:r>
          </a:p>
          <a:p>
            <a:r>
              <a:rPr kumimoji="1" lang="zh-CN" altLang="en-US" dirty="0" smtClean="0"/>
              <a:t>访问规则：不能通过下标访问，只能通过迭代器访问，并且不能通过迭代器修改其内部元素，如果想要修改需要删除它，然后插入一个新的。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迭代器是双向迭代器，只能自增或自减，表示该迭代器的前一个元素或后一个元素，每一次自增和自减的复杂度都是</a:t>
            </a:r>
            <a:r>
              <a:rPr kumimoji="1" lang="en-US" altLang="zh-CN" dirty="0" smtClean="0"/>
              <a:t>O(logn)</a:t>
            </a:r>
            <a:r>
              <a:rPr kumimoji="1" lang="zh-CN" altLang="en-US" dirty="0" smtClean="0"/>
              <a:t>的，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是容器的大小。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418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</a:t>
            </a:r>
            <a:r>
              <a:rPr lang="zh-CN" altLang="en-US" dirty="0"/>
              <a:t>用一维数组直接表示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结点</a:t>
            </a:r>
            <a:r>
              <a:rPr lang="zh-CN" altLang="en-US" dirty="0"/>
              <a:t>下标为 </a:t>
            </a:r>
            <a:r>
              <a:rPr lang="en-US" altLang="zh-CN" dirty="0"/>
              <a:t>x </a:t>
            </a:r>
            <a:r>
              <a:rPr lang="zh-CN" altLang="en-US" dirty="0"/>
              <a:t>的左右儿子下标分别是 </a:t>
            </a:r>
            <a:r>
              <a:rPr lang="en-US" altLang="zh-CN" dirty="0"/>
              <a:t>2x </a:t>
            </a:r>
            <a:r>
              <a:rPr lang="zh-CN" altLang="en-US" dirty="0"/>
              <a:t>和 </a:t>
            </a:r>
            <a:r>
              <a:rPr lang="en-US" altLang="zh-CN" dirty="0"/>
              <a:t>2x + 1</a:t>
            </a:r>
            <a:r>
              <a:rPr lang="zh-CN" altLang="en-US" dirty="0"/>
              <a:t>。 </a:t>
            </a:r>
          </a:p>
          <a:p>
            <a:r>
              <a:rPr lang="zh-CN" altLang="en-US" dirty="0" smtClean="0"/>
              <a:t>插入：</a:t>
            </a:r>
            <a:endParaRPr lang="zh-CN" altLang="en-US" dirty="0"/>
          </a:p>
          <a:p>
            <a:pPr lvl="1"/>
            <a:r>
              <a:rPr lang="zh-CN" altLang="en-US" dirty="0"/>
              <a:t>先将新元素插入到数组末尾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不断</a:t>
            </a:r>
            <a:r>
              <a:rPr lang="zh-CN" altLang="en-US" dirty="0"/>
              <a:t>向上调整直到比父结点不优为止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删除 </a:t>
            </a:r>
            <a:endParaRPr lang="zh-CN" altLang="en-US" dirty="0"/>
          </a:p>
          <a:p>
            <a:pPr lvl="1"/>
            <a:r>
              <a:rPr lang="zh-CN" altLang="en-US" dirty="0"/>
              <a:t>将根结点和数组末尾的结点交换，然后删除数组末尾元素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</a:t>
            </a:r>
            <a:r>
              <a:rPr lang="zh-CN" altLang="en-US" dirty="0"/>
              <a:t>根结点开始向下调整直到比儿子结点都优为止。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7895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kumimoji="1" lang="en-US" altLang="zh-CN" dirty="0" smtClean="0"/>
              <a:t>s.empty()</a:t>
            </a:r>
            <a:r>
              <a:rPr kumimoji="1" lang="zh-CN" altLang="en-US" dirty="0" smtClean="0"/>
              <a:t> </a:t>
            </a:r>
            <a:r>
              <a:rPr lang="zh-CN" altLang="en-US" dirty="0" smtClean="0"/>
              <a:t>如果</a:t>
            </a:r>
            <a:r>
              <a:rPr lang="zh-CN" altLang="en-US" dirty="0"/>
              <a:t>该容器是空，则返回</a:t>
            </a:r>
            <a:r>
              <a:rPr lang="en-US" altLang="zh-CN" dirty="0"/>
              <a:t>true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s.size()</a:t>
            </a:r>
            <a:r>
              <a:rPr lang="zh-CN" altLang="en-US" dirty="0"/>
              <a:t>返回容器元素</a:t>
            </a:r>
            <a:r>
              <a:rPr lang="zh-CN" altLang="en-US" dirty="0" smtClean="0"/>
              <a:t>个数</a:t>
            </a:r>
            <a:endParaRPr kumimoji="1" lang="en-US" altLang="zh-CN" dirty="0"/>
          </a:p>
          <a:p>
            <a:r>
              <a:rPr kumimoji="1" lang="zh-CN" altLang="en-US" dirty="0" smtClean="0"/>
              <a:t>以上时间复杂度为</a:t>
            </a:r>
            <a:r>
              <a:rPr kumimoji="1" lang="en-US" altLang="zh-CN" dirty="0" smtClean="0"/>
              <a:t>O(1)</a:t>
            </a:r>
          </a:p>
          <a:p>
            <a:pPr lvl="1"/>
            <a:r>
              <a:rPr kumimoji="1" lang="en-US" altLang="zh-CN" dirty="0" smtClean="0"/>
              <a:t>s.clear()</a:t>
            </a:r>
            <a:r>
              <a:rPr kumimoji="1" lang="zh-CN" altLang="en-US" dirty="0" smtClean="0"/>
              <a:t> 清空容器</a:t>
            </a:r>
            <a:endParaRPr kumimoji="1" lang="en-US" altLang="zh-CN" dirty="0"/>
          </a:p>
          <a:p>
            <a:r>
              <a:rPr kumimoji="1" lang="zh-CN" altLang="en-US" dirty="0" smtClean="0"/>
              <a:t>以上时间复杂度为</a:t>
            </a:r>
            <a:r>
              <a:rPr kumimoji="1" lang="en-US" altLang="zh-CN" dirty="0" smtClean="0"/>
              <a:t>O(n)</a:t>
            </a:r>
          </a:p>
          <a:p>
            <a:pPr lvl="1"/>
            <a:r>
              <a:rPr kumimoji="1" lang="en-US" altLang="zh-CN" dirty="0" smtClean="0"/>
              <a:t>s.insert(x)</a:t>
            </a:r>
            <a:r>
              <a:rPr kumimoji="1" lang="zh-CN" altLang="en-US" dirty="0" smtClean="0"/>
              <a:t> 插入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元素，会自动按照大小的相对顺序放到相应的位置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s.erase(x)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s.erase(it)</a:t>
            </a:r>
            <a:r>
              <a:rPr kumimoji="1" lang="zh-CN" altLang="en-US" dirty="0" smtClean="0"/>
              <a:t> 删除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元素（如果有的话），或者可以传入一个迭代器，删除其对应的元素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s.find(x)</a:t>
            </a:r>
            <a:r>
              <a:rPr kumimoji="1" lang="zh-CN" altLang="en-US" dirty="0" smtClean="0"/>
              <a:t> 查找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元素，返回其对应的迭代器，如果没有返回</a:t>
            </a:r>
            <a:r>
              <a:rPr kumimoji="1" lang="en-US" altLang="zh-CN" dirty="0" smtClean="0"/>
              <a:t>s.end()</a:t>
            </a:r>
          </a:p>
          <a:p>
            <a:pPr lvl="1"/>
            <a:r>
              <a:rPr kumimoji="1" lang="en-US" altLang="zh-CN" dirty="0" smtClean="0"/>
              <a:t>s.lower_bound(x)</a:t>
            </a:r>
            <a:r>
              <a:rPr kumimoji="1" lang="zh-CN" altLang="en-US" dirty="0" smtClean="0"/>
              <a:t> 查找大于等于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的元素，</a:t>
            </a:r>
            <a:r>
              <a:rPr kumimoji="1" lang="zh-CN" altLang="en-US" dirty="0"/>
              <a:t>返回其对应的迭代器，如果没有返回</a:t>
            </a:r>
            <a:r>
              <a:rPr kumimoji="1" lang="en-US" altLang="zh-CN" dirty="0"/>
              <a:t>s.end</a:t>
            </a:r>
            <a:r>
              <a:rPr kumimoji="1" lang="en-US" altLang="zh-CN" dirty="0" smtClean="0"/>
              <a:t>()</a:t>
            </a:r>
          </a:p>
          <a:p>
            <a:pPr lvl="1"/>
            <a:r>
              <a:rPr kumimoji="1" lang="en-US" altLang="zh-CN" dirty="0" smtClean="0"/>
              <a:t>s.upper_bound(x)</a:t>
            </a:r>
            <a:r>
              <a:rPr kumimoji="1" lang="zh-CN" altLang="en-US" dirty="0" smtClean="0"/>
              <a:t> 查找大于</a:t>
            </a:r>
            <a:r>
              <a:rPr kumimoji="1" lang="en-US" altLang="zh-CN" dirty="0" smtClean="0"/>
              <a:t>x</a:t>
            </a:r>
            <a:r>
              <a:rPr kumimoji="1" lang="zh-CN" altLang="en-US" dirty="0"/>
              <a:t>的元素，返回其对应的迭代器，如果没有返回</a:t>
            </a:r>
            <a:r>
              <a:rPr kumimoji="1" lang="en-US" altLang="zh-CN" dirty="0"/>
              <a:t>s.end</a:t>
            </a:r>
            <a:r>
              <a:rPr kumimoji="1" lang="en-US" altLang="zh-CN" dirty="0" smtClean="0"/>
              <a:t>()</a:t>
            </a:r>
          </a:p>
          <a:p>
            <a:r>
              <a:rPr kumimoji="1" lang="zh-CN" altLang="en-US" dirty="0" smtClean="0"/>
              <a:t>以上时间复杂度为</a:t>
            </a:r>
            <a:r>
              <a:rPr kumimoji="1" lang="en-US" altLang="zh-CN" dirty="0" smtClean="0"/>
              <a:t>O(logn)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7233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set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1173956"/>
            <a:ext cx="6311900" cy="5207000"/>
          </a:xfrm>
        </p:spPr>
      </p:pic>
    </p:spTree>
    <p:extLst>
      <p:ext uri="{BB962C8B-B14F-4D97-AF65-F5344CB8AC3E}">
        <p14:creationId xmlns:p14="http://schemas.microsoft.com/office/powerpoint/2010/main" val="1743241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set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343" y="1120775"/>
            <a:ext cx="5995813" cy="5313363"/>
          </a:xfrm>
        </p:spPr>
      </p:pic>
    </p:spTree>
    <p:extLst>
      <p:ext uri="{BB962C8B-B14F-4D97-AF65-F5344CB8AC3E}">
        <p14:creationId xmlns:p14="http://schemas.microsoft.com/office/powerpoint/2010/main" val="1803053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set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1580356"/>
            <a:ext cx="8394700" cy="4394200"/>
          </a:xfrm>
        </p:spPr>
      </p:pic>
    </p:spTree>
    <p:extLst>
      <p:ext uri="{BB962C8B-B14F-4D97-AF65-F5344CB8AC3E}">
        <p14:creationId xmlns:p14="http://schemas.microsoft.com/office/powerpoint/2010/main" val="14747997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set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150" y="1199356"/>
            <a:ext cx="6934200" cy="5156200"/>
          </a:xfrm>
        </p:spPr>
      </p:pic>
    </p:spTree>
    <p:extLst>
      <p:ext uri="{BB962C8B-B14F-4D97-AF65-F5344CB8AC3E}">
        <p14:creationId xmlns:p14="http://schemas.microsoft.com/office/powerpoint/2010/main" val="441823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set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1212056"/>
            <a:ext cx="5372100" cy="5130800"/>
          </a:xfrm>
        </p:spPr>
      </p:pic>
    </p:spTree>
    <p:extLst>
      <p:ext uri="{BB962C8B-B14F-4D97-AF65-F5344CB8AC3E}">
        <p14:creationId xmlns:p14="http://schemas.microsoft.com/office/powerpoint/2010/main" val="21146483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multiset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multiset</a:t>
            </a:r>
            <a:r>
              <a:rPr lang="zh-CN" altLang="en-US" dirty="0" smtClean="0"/>
              <a:t>在</a:t>
            </a:r>
            <a:r>
              <a:rPr lang="zh-CN" altLang="en-US" dirty="0"/>
              <a:t>使用上与 </a:t>
            </a:r>
            <a:r>
              <a:rPr lang="en-US" altLang="zh-CN" dirty="0"/>
              <a:t>set </a:t>
            </a:r>
            <a:r>
              <a:rPr lang="zh-CN" altLang="en-US" dirty="0"/>
              <a:t>基本一致，主要区别在于 </a:t>
            </a:r>
            <a:r>
              <a:rPr lang="en-US" altLang="zh-CN" dirty="0"/>
              <a:t>multiset </a:t>
            </a:r>
            <a:r>
              <a:rPr lang="zh-CN" altLang="en-US" dirty="0"/>
              <a:t>允许插入值相同的元素</a:t>
            </a:r>
            <a:endParaRPr lang="en-US" altLang="zh-CN" dirty="0"/>
          </a:p>
          <a:p>
            <a:pPr lvl="1"/>
            <a:r>
              <a:rPr lang="zh-CN" altLang="en-US" dirty="0"/>
              <a:t>在使用 </a:t>
            </a:r>
            <a:r>
              <a:rPr lang="en-US" altLang="zh-CN" dirty="0"/>
              <a:t>find() </a:t>
            </a:r>
            <a:r>
              <a:rPr lang="zh-CN" altLang="en-US" dirty="0"/>
              <a:t>查找时，会返回</a:t>
            </a:r>
            <a:r>
              <a:rPr lang="zh-CN" altLang="en-US" b="1" dirty="0"/>
              <a:t>第一个</a:t>
            </a:r>
            <a:r>
              <a:rPr lang="zh-CN" altLang="en-US" dirty="0"/>
              <a:t>等于该查找值的元素</a:t>
            </a:r>
            <a:endParaRPr lang="en-US" altLang="zh-CN" dirty="0"/>
          </a:p>
          <a:p>
            <a:pPr lvl="1"/>
            <a:r>
              <a:rPr lang="zh-CN" altLang="en-US" dirty="0"/>
              <a:t>在使用 </a:t>
            </a:r>
            <a:r>
              <a:rPr lang="en-US" altLang="zh-CN" dirty="0"/>
              <a:t>erase() </a:t>
            </a:r>
            <a:r>
              <a:rPr lang="zh-CN" altLang="en-US" dirty="0"/>
              <a:t>删除等于某个值的元素时，会</a:t>
            </a:r>
            <a:r>
              <a:rPr lang="zh-CN" altLang="en-US" b="1" dirty="0"/>
              <a:t>删除所有</a:t>
            </a:r>
            <a:r>
              <a:rPr lang="zh-CN" altLang="en-US" dirty="0"/>
              <a:t>等于该值的元素</a:t>
            </a:r>
            <a:endParaRPr lang="en-US" altLang="zh-CN" dirty="0"/>
          </a:p>
          <a:p>
            <a:pPr lvl="1"/>
            <a:r>
              <a:rPr lang="zh-CN" altLang="en-US" dirty="0"/>
              <a:t>假设 </a:t>
            </a:r>
            <a:r>
              <a:rPr lang="en-US" altLang="zh-CN" dirty="0"/>
              <a:t>multiset&lt;int&gt; s </a:t>
            </a:r>
            <a:r>
              <a:rPr lang="zh-CN" altLang="en-US" dirty="0"/>
              <a:t>中的元素如下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91" y="3418068"/>
            <a:ext cx="6997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177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multiset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0" y="1199356"/>
            <a:ext cx="5588000" cy="5156200"/>
          </a:xfrm>
        </p:spPr>
      </p:pic>
    </p:spTree>
    <p:extLst>
      <p:ext uri="{BB962C8B-B14F-4D97-AF65-F5344CB8AC3E}">
        <p14:creationId xmlns:p14="http://schemas.microsoft.com/office/powerpoint/2010/main" val="15389817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小练习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1358106"/>
            <a:ext cx="6210300" cy="4838700"/>
          </a:xfrm>
        </p:spPr>
      </p:pic>
    </p:spTree>
    <p:extLst>
      <p:ext uri="{BB962C8B-B14F-4D97-AF65-F5344CB8AC3E}">
        <p14:creationId xmlns:p14="http://schemas.microsoft.com/office/powerpoint/2010/main" val="19609598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poj3481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题意</a:t>
            </a:r>
            <a:r>
              <a:rPr kumimoji="1" lang="zh-CN" altLang="en-US" dirty="0"/>
              <a:t>定义了四种操作 </a:t>
            </a:r>
            <a:endParaRPr kumimoji="1" lang="en-US" altLang="zh-CN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：表示</a:t>
            </a:r>
            <a:r>
              <a:rPr kumimoji="1" lang="zh-CN" altLang="en-US" dirty="0"/>
              <a:t>有一个编号为</a:t>
            </a:r>
            <a:r>
              <a:rPr kumimoji="1" lang="en-US" altLang="zh-CN" dirty="0"/>
              <a:t>k</a:t>
            </a:r>
            <a:r>
              <a:rPr kumimoji="1" lang="zh-CN" altLang="en-US" dirty="0"/>
              <a:t>的顾客进入等待的队列，他的优先度为</a:t>
            </a:r>
            <a:r>
              <a:rPr kumimoji="1" lang="en-US" altLang="zh-CN" dirty="0"/>
              <a:t>p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/>
              <a:t>：处理优先度最高的顾客，并从等待队列中清除，输出其编号，队列为空输出</a:t>
            </a:r>
            <a:r>
              <a:rPr kumimoji="1" lang="en-US" altLang="zh-CN" dirty="0"/>
              <a:t>0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/>
              <a:t>：处理优先度最低的顾客，并从等待队列中清除，输出其编号，队列为空输出</a:t>
            </a:r>
            <a:r>
              <a:rPr kumimoji="1" lang="en-US" altLang="zh-CN" dirty="0"/>
              <a:t>0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0</a:t>
            </a:r>
            <a:r>
              <a:rPr kumimoji="1" lang="zh-CN" altLang="en-US" dirty="0"/>
              <a:t>：表示操作结束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4195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示例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1986756"/>
            <a:ext cx="5689600" cy="3581400"/>
          </a:xfrm>
        </p:spPr>
      </p:pic>
    </p:spTree>
    <p:extLst>
      <p:ext uri="{BB962C8B-B14F-4D97-AF65-F5344CB8AC3E}">
        <p14:creationId xmlns:p14="http://schemas.microsoft.com/office/powerpoint/2010/main" val="14967921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bzoj1588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 </a:t>
            </a:r>
            <a:r>
              <a:rPr lang="en-US" altLang="zh-CN" dirty="0"/>
              <a:t>n </a:t>
            </a:r>
            <a:r>
              <a:rPr lang="zh-CN" altLang="en-US" dirty="0"/>
              <a:t>次操作，每次读入一个数，求在已经读入的数中找到与之差值</a:t>
            </a:r>
            <a:r>
              <a:rPr lang="zh-CN" altLang="en-US" dirty="0" smtClean="0"/>
              <a:t>最小的</a:t>
            </a:r>
            <a:r>
              <a:rPr lang="zh-CN" altLang="en-US" dirty="0"/>
              <a:t>数。 </a:t>
            </a:r>
          </a:p>
          <a:p>
            <a:r>
              <a:rPr kumimoji="1" lang="en-US" altLang="zh-CN" dirty="0" smtClean="0"/>
              <a:t>n&lt;=100000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0889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bzoj1588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先查询读入的数是不是在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中</a:t>
            </a:r>
            <a:r>
              <a:rPr lang="zh-CN" altLang="en-US" dirty="0"/>
              <a:t>出现</a:t>
            </a:r>
            <a:r>
              <a:rPr lang="zh-CN" altLang="en-US" dirty="0" smtClean="0"/>
              <a:t>过</a:t>
            </a:r>
            <a:endParaRPr lang="en-US" altLang="zh-CN" dirty="0" smtClean="0"/>
          </a:p>
          <a:p>
            <a:r>
              <a:rPr lang="zh-CN" altLang="en-US" dirty="0" smtClean="0"/>
              <a:t>若</a:t>
            </a:r>
            <a:r>
              <a:rPr lang="zh-CN" altLang="en-US" dirty="0"/>
              <a:t>没有出现过，则求其前驱和</a:t>
            </a:r>
            <a:r>
              <a:rPr lang="zh-CN" altLang="en-US" dirty="0" smtClean="0"/>
              <a:t>后继</a:t>
            </a:r>
            <a:endParaRPr lang="en-US" altLang="zh-CN" dirty="0" smtClean="0"/>
          </a:p>
          <a:p>
            <a:r>
              <a:rPr lang="zh-CN" altLang="en-US" dirty="0" smtClean="0"/>
              <a:t>然后</a:t>
            </a:r>
            <a:r>
              <a:rPr lang="zh-CN" altLang="en-US" dirty="0"/>
              <a:t>在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中</a:t>
            </a:r>
            <a:r>
              <a:rPr lang="zh-CN" altLang="en-US" dirty="0"/>
              <a:t>插入该数 </a:t>
            </a:r>
          </a:p>
        </p:txBody>
      </p:sp>
    </p:spTree>
    <p:extLst>
      <p:ext uri="{BB962C8B-B14F-4D97-AF65-F5344CB8AC3E}">
        <p14:creationId xmlns:p14="http://schemas.microsoft.com/office/powerpoint/2010/main" val="2105310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bzoj4165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定义和谐矩阵为长不小于 </a:t>
            </a:r>
            <a:r>
              <a:rPr kumimoji="1" lang="en-US" altLang="zh-CN" dirty="0"/>
              <a:t>Mina </a:t>
            </a:r>
            <a:r>
              <a:rPr kumimoji="1" lang="zh-CN" altLang="en-US" dirty="0"/>
              <a:t>且宽不小于 </a:t>
            </a:r>
            <a:r>
              <a:rPr kumimoji="1" lang="en-US" altLang="zh-CN" dirty="0"/>
              <a:t>Minb </a:t>
            </a:r>
            <a:r>
              <a:rPr kumimoji="1" lang="zh-CN" altLang="en-US" dirty="0"/>
              <a:t>的矩阵，矩阵的权值为整个矩阵内所有数的和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给定</a:t>
            </a:r>
            <a:r>
              <a:rPr kumimoji="1" lang="zh-CN" altLang="en-US" dirty="0"/>
              <a:t>一个长为 </a:t>
            </a:r>
            <a:r>
              <a:rPr kumimoji="1" lang="en-US" altLang="zh-CN" dirty="0"/>
              <a:t>N</a:t>
            </a:r>
            <a:r>
              <a:rPr kumimoji="1" lang="zh-CN" altLang="en-US" dirty="0"/>
              <a:t>，宽为 </a:t>
            </a:r>
            <a:r>
              <a:rPr kumimoji="1" lang="en-US" altLang="zh-CN" dirty="0"/>
              <a:t>M </a:t>
            </a:r>
            <a:r>
              <a:rPr kumimoji="1" lang="zh-CN" altLang="en-US" dirty="0"/>
              <a:t>的矩阵 </a:t>
            </a:r>
            <a:r>
              <a:rPr kumimoji="1" lang="en-US" altLang="zh-CN" dirty="0"/>
              <a:t>A</a:t>
            </a:r>
            <a:r>
              <a:rPr kumimoji="1" lang="zh-CN" altLang="en-US" dirty="0"/>
              <a:t>，求它的所有和谐子矩阵中权值第 </a:t>
            </a:r>
            <a:r>
              <a:rPr kumimoji="1" lang="en-US" altLang="zh-CN" dirty="0"/>
              <a:t>K </a:t>
            </a:r>
            <a:r>
              <a:rPr kumimoji="1" lang="zh-CN" altLang="en-US" dirty="0"/>
              <a:t>小的矩阵，并输出它的权值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Input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第 </a:t>
            </a:r>
            <a:r>
              <a:rPr kumimoji="1" lang="en-US" altLang="zh-CN" dirty="0"/>
              <a:t>1 </a:t>
            </a:r>
            <a:r>
              <a:rPr kumimoji="1" lang="zh-CN" altLang="en-US" dirty="0"/>
              <a:t>行为五个正整数，分别为 </a:t>
            </a:r>
            <a:r>
              <a:rPr kumimoji="1" lang="en-US" altLang="zh-CN" dirty="0"/>
              <a:t>N , M , Mina , Minb , K</a:t>
            </a:r>
            <a:r>
              <a:rPr kumimoji="1" lang="zh-CN" altLang="en-US" dirty="0"/>
              <a:t>，相邻两个数用一个空格分隔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接</a:t>
            </a:r>
            <a:r>
              <a:rPr kumimoji="1" lang="zh-CN" altLang="en-US" dirty="0"/>
              <a:t>下来的 </a:t>
            </a:r>
            <a:r>
              <a:rPr kumimoji="1" lang="en-US" altLang="zh-CN" dirty="0"/>
              <a:t>N </a:t>
            </a:r>
            <a:r>
              <a:rPr kumimoji="1" lang="zh-CN" altLang="en-US" dirty="0"/>
              <a:t>行，每行 </a:t>
            </a:r>
            <a:r>
              <a:rPr kumimoji="1" lang="en-US" altLang="zh-CN" dirty="0"/>
              <a:t>M</a:t>
            </a:r>
            <a:r>
              <a:rPr kumimoji="1" lang="zh-CN" altLang="en-US" dirty="0"/>
              <a:t>个用一个空格分隔的数，表示给定的矩阵 </a:t>
            </a:r>
            <a:r>
              <a:rPr kumimoji="1" lang="en-US" altLang="zh-CN" dirty="0"/>
              <a:t>A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1 </a:t>
            </a:r>
            <a:r>
              <a:rPr kumimoji="1" lang="en-US" altLang="zh-CN" dirty="0"/>
              <a:t>&lt;= N,M &lt;=1000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1 &lt;= Mina &lt;= N, 1 &lt;= Minb &lt;= M,1 &lt;= K &lt;= 250000 </a:t>
            </a:r>
            <a:r>
              <a:rPr kumimoji="1" lang="zh-CN" altLang="en-US" dirty="0"/>
              <a:t>，矩阵 </a:t>
            </a:r>
            <a:r>
              <a:rPr kumimoji="1" lang="en-US" altLang="zh-CN" dirty="0"/>
              <a:t>A </a:t>
            </a:r>
            <a:r>
              <a:rPr kumimoji="1" lang="zh-CN" altLang="en-US" dirty="0"/>
              <a:t>内每个数均为不超过 </a:t>
            </a:r>
            <a:r>
              <a:rPr kumimoji="1" lang="en-US" altLang="zh-CN" dirty="0"/>
              <a:t>3000 </a:t>
            </a:r>
            <a:r>
              <a:rPr kumimoji="1" lang="zh-CN" altLang="en-US" dirty="0"/>
              <a:t>的非负</a:t>
            </a:r>
            <a:r>
              <a:rPr kumimoji="1" lang="zh-CN" altLang="en-US" dirty="0" smtClean="0"/>
              <a:t>整数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0707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bzoj4165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我们把所有最小矩阵扔</a:t>
            </a:r>
            <a:r>
              <a:rPr lang="zh-CN" altLang="en-US" dirty="0" smtClean="0"/>
              <a:t>进最小堆</a:t>
            </a:r>
            <a:r>
              <a:rPr lang="zh-CN" altLang="en-US" dirty="0"/>
              <a:t>里，每次</a:t>
            </a:r>
            <a:r>
              <a:rPr lang="zh-CN" altLang="en-US" dirty="0" smtClean="0"/>
              <a:t>取出堆顶</a:t>
            </a:r>
            <a:r>
              <a:rPr lang="en-US" altLang="zh-CN" dirty="0" smtClean="0"/>
              <a:t>x</a:t>
            </a:r>
          </a:p>
          <a:p>
            <a:r>
              <a:rPr kumimoji="1" lang="en-US" altLang="zh-CN" dirty="0" smtClean="0"/>
              <a:t>x</a:t>
            </a:r>
            <a:r>
              <a:rPr kumimoji="1" lang="zh-CN" altLang="en-US" dirty="0" smtClean="0"/>
              <a:t>对应着一个和谐矩阵，它可以在上下左右四个方向扩展出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个和谐矩阵，这些矩阵都满足题意，且是包含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的最小的四个矩阵</a:t>
            </a:r>
            <a:endParaRPr kumimoji="1" lang="en-US" altLang="zh-CN" dirty="0" smtClean="0"/>
          </a:p>
          <a:p>
            <a:r>
              <a:rPr kumimoji="1" lang="zh-CN" altLang="en-US" dirty="0" smtClean="0"/>
              <a:t>把这四个放进堆里即可，这样拿出的第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个矩阵即为所求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这里扔进堆里的时候需要判重，每个矩阵是否重复只需要看四个角的坐标是否一样，开一个结构体利用</a:t>
            </a:r>
            <a:r>
              <a:rPr kumimoji="1" lang="en-US" altLang="zh-CN" dirty="0" smtClean="0"/>
              <a:t>set</a:t>
            </a:r>
            <a:r>
              <a:rPr kumimoji="1" lang="zh-CN" altLang="en-US" dirty="0" smtClean="0"/>
              <a:t>判重即可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3446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map</a:t>
            </a:r>
            <a:r>
              <a:rPr kumimoji="1" lang="zh-CN" altLang="en-US" dirty="0" smtClean="0"/>
              <a:t>是一个映射表，其内部也是用平衡树实现的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里面存放元素的是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pair&lt;class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T1,class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T2&gt;</a:t>
            </a:r>
            <a:r>
              <a:rPr kumimoji="1" lang="zh-CN" altLang="en-US" dirty="0" smtClean="0"/>
              <a:t>，为了区分</a:t>
            </a:r>
            <a:r>
              <a:rPr kumimoji="1" lang="en-US" altLang="zh-CN" dirty="0" smtClean="0"/>
              <a:t>pair</a:t>
            </a:r>
            <a:r>
              <a:rPr kumimoji="1" lang="zh-CN" altLang="en-US" dirty="0" smtClean="0"/>
              <a:t>里两个类型，用</a:t>
            </a:r>
            <a:r>
              <a:rPr kumimoji="1" lang="en-US" altLang="zh-CN" dirty="0" smtClean="0"/>
              <a:t>T1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T2</a:t>
            </a:r>
            <a:r>
              <a:rPr kumimoji="1" lang="zh-CN" altLang="en-US" dirty="0" smtClean="0"/>
              <a:t>区分。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可以把</a:t>
            </a:r>
            <a:r>
              <a:rPr kumimoji="1" lang="en-US" altLang="zh-CN" dirty="0" smtClean="0"/>
              <a:t>map</a:t>
            </a:r>
            <a:r>
              <a:rPr kumimoji="1" lang="zh-CN" altLang="en-US" dirty="0" smtClean="0"/>
              <a:t>看做一个下标可以是任意固定类型的数组，其可以通过“下标”访问。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声明方法：</a:t>
            </a:r>
            <a:r>
              <a:rPr kumimoji="1" lang="en-US" altLang="zh-CN" dirty="0" smtClean="0"/>
              <a:t>map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&lt;class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T1,class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T2&gt;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m;</a:t>
            </a:r>
          </a:p>
          <a:p>
            <a:r>
              <a:rPr kumimoji="1" lang="zh-CN" altLang="en-US" dirty="0" smtClean="0"/>
              <a:t>迭代器：</a:t>
            </a:r>
            <a:r>
              <a:rPr kumimoji="1" lang="en-US" altLang="zh-CN" dirty="0" smtClean="0"/>
              <a:t>map&lt;class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T1,class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T2&gt;::iterator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it;</a:t>
            </a:r>
          </a:p>
          <a:p>
            <a:r>
              <a:rPr kumimoji="1" lang="zh-CN" altLang="en-US" dirty="0" smtClean="0"/>
              <a:t>访问规则：可以通过下标访问，使用方法和数组类似，但是要注意通过下标访问一次的复杂度不是</a:t>
            </a:r>
            <a:r>
              <a:rPr kumimoji="1" lang="en-US" altLang="zh-CN" dirty="0" smtClean="0"/>
              <a:t>O(1)</a:t>
            </a:r>
            <a:r>
              <a:rPr kumimoji="1" lang="zh-CN" altLang="en-US" dirty="0" smtClean="0"/>
              <a:t>，是</a:t>
            </a:r>
            <a:r>
              <a:rPr kumimoji="1" lang="en-US" altLang="zh-CN" dirty="0" smtClean="0"/>
              <a:t>O(logn)</a:t>
            </a:r>
          </a:p>
          <a:p>
            <a:r>
              <a:rPr kumimoji="1" lang="zh-CN" altLang="en-US" dirty="0"/>
              <a:t>迭代器是双向迭代器，只能自增或自减，表示该迭代器的前一个元素或后一个元素，每一次自增和自减的复杂度都是</a:t>
            </a:r>
            <a:r>
              <a:rPr kumimoji="1" lang="en-US" altLang="zh-CN" dirty="0"/>
              <a:t>O(logn)</a:t>
            </a:r>
            <a:r>
              <a:rPr kumimoji="1" lang="zh-CN" altLang="en-US" dirty="0"/>
              <a:t>的，</a:t>
            </a:r>
            <a:r>
              <a:rPr kumimoji="1" lang="en-US" altLang="zh-CN" dirty="0"/>
              <a:t>n</a:t>
            </a:r>
            <a:r>
              <a:rPr kumimoji="1" lang="zh-CN" altLang="en-US" dirty="0"/>
              <a:t>是容器的大小。</a:t>
            </a: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32866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map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kumimoji="1" lang="en-US" altLang="zh-CN" dirty="0" smtClean="0"/>
              <a:t>m.empty</a:t>
            </a:r>
            <a:r>
              <a:rPr kumimoji="1" lang="en-US" altLang="zh-CN" dirty="0"/>
              <a:t>()</a:t>
            </a:r>
            <a:r>
              <a:rPr kumimoji="1" lang="zh-CN" altLang="en-US" dirty="0"/>
              <a:t> </a:t>
            </a:r>
            <a:r>
              <a:rPr lang="zh-CN" altLang="en-US" dirty="0"/>
              <a:t>如果该容器是空，则返回</a:t>
            </a:r>
            <a:r>
              <a:rPr lang="en-US" altLang="zh-CN" dirty="0"/>
              <a:t>true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m.size</a:t>
            </a:r>
            <a:r>
              <a:rPr kumimoji="1" lang="en-US" altLang="zh-CN" dirty="0"/>
              <a:t>()</a:t>
            </a:r>
            <a:r>
              <a:rPr lang="zh-CN" altLang="en-US" dirty="0"/>
              <a:t>返回容器元素个数</a:t>
            </a:r>
            <a:endParaRPr kumimoji="1" lang="en-US" altLang="zh-CN" dirty="0"/>
          </a:p>
          <a:p>
            <a:r>
              <a:rPr kumimoji="1" lang="zh-CN" altLang="en-US" dirty="0"/>
              <a:t>以上时间复杂度为</a:t>
            </a:r>
            <a:r>
              <a:rPr kumimoji="1" lang="en-US" altLang="zh-CN" dirty="0"/>
              <a:t>O(1)</a:t>
            </a:r>
          </a:p>
          <a:p>
            <a:pPr lvl="1"/>
            <a:r>
              <a:rPr kumimoji="1" lang="en-US" altLang="zh-CN" dirty="0" smtClean="0"/>
              <a:t>m.clear</a:t>
            </a:r>
            <a:r>
              <a:rPr kumimoji="1" lang="en-US" altLang="zh-CN" dirty="0"/>
              <a:t>()</a:t>
            </a:r>
            <a:r>
              <a:rPr kumimoji="1" lang="zh-CN" altLang="en-US" dirty="0"/>
              <a:t> 清空容器</a:t>
            </a:r>
            <a:endParaRPr kumimoji="1" lang="en-US" altLang="zh-CN" dirty="0"/>
          </a:p>
          <a:p>
            <a:r>
              <a:rPr kumimoji="1" lang="zh-CN" altLang="en-US" dirty="0"/>
              <a:t>以上时间复杂度为</a:t>
            </a:r>
            <a:r>
              <a:rPr kumimoji="1" lang="en-US" altLang="zh-CN" dirty="0"/>
              <a:t>O(n</a:t>
            </a:r>
            <a:r>
              <a:rPr kumimoji="1" lang="en-US" altLang="zh-CN" dirty="0" smtClean="0"/>
              <a:t>)</a:t>
            </a:r>
          </a:p>
          <a:p>
            <a:pPr lvl="1"/>
            <a:r>
              <a:rPr kumimoji="1" lang="en-US" altLang="zh-CN" dirty="0" smtClean="0"/>
              <a:t>m[x]=y</a:t>
            </a:r>
            <a:r>
              <a:rPr kumimoji="1" lang="zh-CN" altLang="en-US" dirty="0" smtClean="0"/>
              <a:t>，等价于</a:t>
            </a:r>
            <a:r>
              <a:rPr kumimoji="1" lang="en-US" altLang="zh-CN" dirty="0" smtClean="0"/>
              <a:t>m.insert(make_pair(x,y));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</a:t>
            </a:r>
            <a:r>
              <a:rPr kumimoji="1" lang="en-US" altLang="zh-CN" dirty="0" smtClean="0"/>
              <a:t>.insert(x)</a:t>
            </a:r>
            <a:r>
              <a:rPr kumimoji="1" lang="zh-CN" altLang="en-US" dirty="0" smtClean="0"/>
              <a:t> 这里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pair&lt;T1,T2&gt;</a:t>
            </a:r>
            <a:r>
              <a:rPr kumimoji="1" lang="zh-CN" altLang="en-US" dirty="0" smtClean="0"/>
              <a:t>类型，插入</a:t>
            </a:r>
            <a:r>
              <a:rPr kumimoji="1" lang="en-US" altLang="zh-CN" dirty="0"/>
              <a:t>x</a:t>
            </a:r>
            <a:r>
              <a:rPr kumimoji="1" lang="zh-CN" altLang="en-US" dirty="0" smtClean="0"/>
              <a:t>元素，即</a:t>
            </a:r>
            <a:r>
              <a:rPr kumimoji="1" lang="en-US" altLang="zh-CN" dirty="0" smtClean="0"/>
              <a:t>m[x.first]=x.second;</a:t>
            </a:r>
          </a:p>
          <a:p>
            <a:pPr lvl="1"/>
            <a:r>
              <a:rPr kumimoji="1" lang="en-US" altLang="zh-CN" dirty="0" smtClean="0"/>
              <a:t>m.erase(x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m.erase(it)</a:t>
            </a:r>
            <a:r>
              <a:rPr kumimoji="1" lang="zh-CN" altLang="en-US" dirty="0" smtClean="0"/>
              <a:t> 这里</a:t>
            </a:r>
            <a:r>
              <a:rPr kumimoji="1" lang="en-US" altLang="zh-CN" dirty="0"/>
              <a:t>x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pair&lt;T1,T2</a:t>
            </a:r>
            <a:r>
              <a:rPr kumimoji="1" lang="en-US" altLang="zh-CN" dirty="0"/>
              <a:t>&gt;</a:t>
            </a:r>
            <a:r>
              <a:rPr kumimoji="1" lang="zh-CN" altLang="en-US" dirty="0" smtClean="0"/>
              <a:t>类型</a:t>
            </a:r>
            <a:r>
              <a:rPr kumimoji="1" lang="zh-CN" altLang="en-US" dirty="0"/>
              <a:t>，</a:t>
            </a:r>
            <a:r>
              <a:rPr kumimoji="1" lang="zh-CN" altLang="en-US" dirty="0" smtClean="0"/>
              <a:t>删除</a:t>
            </a:r>
            <a:r>
              <a:rPr kumimoji="1" lang="en-US" altLang="zh-CN" dirty="0"/>
              <a:t>x</a:t>
            </a:r>
            <a:r>
              <a:rPr kumimoji="1" lang="zh-CN" altLang="en-US" dirty="0"/>
              <a:t>元素（如果有的话），或者可以传入一个迭代器，删除其对应的元素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s.find(x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这里</a:t>
            </a:r>
            <a:r>
              <a:rPr kumimoji="1" lang="en-US" altLang="zh-CN" dirty="0"/>
              <a:t>x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T1</a:t>
            </a:r>
            <a:r>
              <a:rPr kumimoji="1" lang="zh-CN" altLang="en-US" dirty="0" smtClean="0"/>
              <a:t>类型，查找</a:t>
            </a:r>
            <a:r>
              <a:rPr kumimoji="1" lang="en-US" altLang="zh-CN" dirty="0"/>
              <a:t>x</a:t>
            </a:r>
            <a:r>
              <a:rPr kumimoji="1" lang="zh-CN" altLang="en-US" dirty="0"/>
              <a:t>元素，返回其对应的迭代器，如果没有返回</a:t>
            </a:r>
            <a:r>
              <a:rPr kumimoji="1" lang="en-US" altLang="zh-CN" dirty="0"/>
              <a:t>s.end()</a:t>
            </a:r>
          </a:p>
          <a:p>
            <a:pPr lvl="1"/>
            <a:r>
              <a:rPr kumimoji="1" lang="en-US" altLang="zh-CN" dirty="0"/>
              <a:t>s.lower_bound(x)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这里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T1</a:t>
            </a:r>
            <a:r>
              <a:rPr kumimoji="1" lang="zh-CN" altLang="en-US" dirty="0" smtClean="0"/>
              <a:t>类型，查找</a:t>
            </a:r>
            <a:r>
              <a:rPr kumimoji="1" lang="zh-CN" altLang="en-US" dirty="0"/>
              <a:t>大于等于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的元素，返回其对应的迭代器，如果没有返回</a:t>
            </a:r>
            <a:r>
              <a:rPr kumimoji="1" lang="en-US" altLang="zh-CN" dirty="0"/>
              <a:t>s.end()</a:t>
            </a:r>
          </a:p>
          <a:p>
            <a:pPr lvl="1"/>
            <a:r>
              <a:rPr kumimoji="1" lang="en-US" altLang="zh-CN" dirty="0"/>
              <a:t>s.upper_bound(x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这里</a:t>
            </a:r>
            <a:r>
              <a:rPr kumimoji="1" lang="en-US" altLang="zh-CN" dirty="0"/>
              <a:t>x</a:t>
            </a:r>
            <a:r>
              <a:rPr kumimoji="1" lang="zh-CN" altLang="en-US" dirty="0"/>
              <a:t>是</a:t>
            </a:r>
            <a:r>
              <a:rPr kumimoji="1" lang="en-US" altLang="zh-CN" dirty="0"/>
              <a:t>T1</a:t>
            </a:r>
            <a:r>
              <a:rPr kumimoji="1" lang="zh-CN" altLang="en-US" dirty="0"/>
              <a:t>类型，</a:t>
            </a:r>
            <a:r>
              <a:rPr kumimoji="1" lang="zh-CN" altLang="en-US" dirty="0" smtClean="0"/>
              <a:t>查找</a:t>
            </a:r>
            <a:r>
              <a:rPr kumimoji="1" lang="zh-CN" altLang="en-US" dirty="0"/>
              <a:t>大于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的元素，返回其对应的迭代器，如果没有返回</a:t>
            </a:r>
            <a:r>
              <a:rPr kumimoji="1" lang="en-US" altLang="zh-CN" dirty="0"/>
              <a:t>s.end()</a:t>
            </a:r>
          </a:p>
          <a:p>
            <a:r>
              <a:rPr kumimoji="1" lang="zh-CN" altLang="en-US" dirty="0"/>
              <a:t>以上时间复杂度为</a:t>
            </a:r>
            <a:r>
              <a:rPr kumimoji="1" lang="en-US" altLang="zh-CN" dirty="0"/>
              <a:t>O(logn</a:t>
            </a:r>
            <a:r>
              <a:rPr kumimoji="1" lang="en-US" altLang="zh-CN" dirty="0" smtClean="0"/>
              <a:t>)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252975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map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1948656"/>
            <a:ext cx="7023100" cy="3657600"/>
          </a:xfrm>
        </p:spPr>
      </p:pic>
    </p:spTree>
    <p:extLst>
      <p:ext uri="{BB962C8B-B14F-4D97-AF65-F5344CB8AC3E}">
        <p14:creationId xmlns:p14="http://schemas.microsoft.com/office/powerpoint/2010/main" val="2091369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map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50" y="1821656"/>
            <a:ext cx="7569200" cy="3911600"/>
          </a:xfrm>
        </p:spPr>
      </p:pic>
    </p:spTree>
    <p:extLst>
      <p:ext uri="{BB962C8B-B14F-4D97-AF65-F5344CB8AC3E}">
        <p14:creationId xmlns:p14="http://schemas.microsoft.com/office/powerpoint/2010/main" val="262695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数据结构的启发式合并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启发式合并用于数据结构间的合并</a:t>
            </a:r>
            <a:endParaRPr kumimoji="1" lang="en-US" altLang="zh-CN" dirty="0" smtClean="0"/>
          </a:p>
          <a:p>
            <a:r>
              <a:rPr kumimoji="1" lang="zh-CN" altLang="en-US" dirty="0" smtClean="0"/>
              <a:t>大部分数据结构在设计时没有考虑如何合并，所以没有很好的合并效率</a:t>
            </a:r>
            <a:endParaRPr kumimoji="1" lang="en-US" altLang="zh-CN" dirty="0" smtClean="0"/>
          </a:p>
          <a:p>
            <a:r>
              <a:rPr kumimoji="1" lang="zh-CN" altLang="en-US" dirty="0" smtClean="0"/>
              <a:t>但是我们可以通过一种思路，以相较于数据结构本身的复杂度多一个</a:t>
            </a:r>
            <a:r>
              <a:rPr kumimoji="1" lang="en-US" altLang="zh-CN" dirty="0" smtClean="0"/>
              <a:t>logn</a:t>
            </a:r>
            <a:r>
              <a:rPr kumimoji="1" lang="zh-CN" altLang="en-US" dirty="0" smtClean="0"/>
              <a:t>的复杂度来实现任何一种数据结构的合并，这就是启发式合并</a:t>
            </a:r>
            <a:endParaRPr kumimoji="1" lang="en-US" altLang="zh-CN" dirty="0" smtClean="0"/>
          </a:p>
          <a:p>
            <a:r>
              <a:rPr kumimoji="1" lang="zh-CN" altLang="en-US" dirty="0" smtClean="0"/>
              <a:t>其实启发式合并的想法非常简单，并查集保证复杂度需要两点：第一路径压缩，第二按秩合并，这里的启发式合并和按秩合并完全相同</a:t>
            </a:r>
            <a:endParaRPr kumimoji="1" lang="en-US" altLang="zh-CN" dirty="0" smtClean="0"/>
          </a:p>
          <a:p>
            <a:r>
              <a:rPr kumimoji="1" lang="zh-CN" altLang="en-US" dirty="0" smtClean="0"/>
              <a:t>启发式合并是指，两个数据结构在合并时，将</a:t>
            </a:r>
            <a:r>
              <a:rPr kumimoji="1" lang="en-US" altLang="zh-CN" dirty="0" smtClean="0"/>
              <a:t>size</a:t>
            </a:r>
            <a:r>
              <a:rPr kumimoji="1" lang="zh-CN" altLang="en-US" dirty="0" smtClean="0"/>
              <a:t>较小的那个中的每个元素暴力的插入</a:t>
            </a:r>
            <a:r>
              <a:rPr kumimoji="1" lang="en-US" altLang="zh-CN" dirty="0" smtClean="0"/>
              <a:t>size</a:t>
            </a:r>
            <a:r>
              <a:rPr kumimoji="1" lang="zh-CN" altLang="en-US" dirty="0" smtClean="0"/>
              <a:t>较大的那个中，这样做将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个元素最终启发式合并成一个数据结构的复杂度是</a:t>
            </a:r>
            <a:r>
              <a:rPr kumimoji="1" lang="en-US" altLang="zh-CN" dirty="0" smtClean="0"/>
              <a:t>O(n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logn</a:t>
            </a:r>
            <a:r>
              <a:rPr kumimoji="1" lang="zh-CN" altLang="en-US" dirty="0" smtClean="0"/>
              <a:t>*该数据结构一次插入的复杂度</a:t>
            </a:r>
            <a:r>
              <a:rPr kumimoji="1" lang="en-US" altLang="zh-CN" dirty="0" smtClean="0"/>
              <a:t>)</a:t>
            </a:r>
          </a:p>
          <a:p>
            <a:r>
              <a:rPr kumimoji="1" lang="zh-CN" altLang="en-US" dirty="0" smtClean="0"/>
              <a:t>复杂度证明</a:t>
            </a:r>
            <a:r>
              <a:rPr kumimoji="1" lang="en-US" altLang="zh-CN" dirty="0" smtClean="0"/>
              <a:t>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2378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bzoj4919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给定</a:t>
            </a:r>
            <a:r>
              <a:rPr lang="zh-CN" altLang="en-US" dirty="0"/>
              <a:t>一棵</a:t>
            </a:r>
            <a:r>
              <a:rPr lang="en-US" altLang="zh-CN" dirty="0"/>
              <a:t>n</a:t>
            </a:r>
            <a:r>
              <a:rPr lang="zh-CN" altLang="en-US" dirty="0"/>
              <a:t>个节点的有根树，编号依次为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n</a:t>
            </a:r>
            <a:r>
              <a:rPr lang="zh-CN" altLang="en-US" dirty="0"/>
              <a:t>，其中</a:t>
            </a:r>
            <a:r>
              <a:rPr lang="en-US" altLang="zh-CN" dirty="0"/>
              <a:t>1</a:t>
            </a:r>
            <a:r>
              <a:rPr lang="zh-CN" altLang="en-US" dirty="0"/>
              <a:t>号点为根节点。每个点有一个权值</a:t>
            </a:r>
            <a:r>
              <a:rPr lang="en-US" altLang="zh-CN" dirty="0"/>
              <a:t>v_i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你需要将这棵树转化成一个大根堆。确切地说，你需要选择尽可能多的节点，满足大根堆的性质：对于任意两个点</a:t>
            </a:r>
            <a:r>
              <a:rPr lang="en-US" altLang="zh-CN" dirty="0"/>
              <a:t>i,j</a:t>
            </a:r>
            <a:r>
              <a:rPr lang="zh-CN" altLang="en-US" dirty="0"/>
              <a:t>，如果</a:t>
            </a:r>
            <a:r>
              <a:rPr lang="en-US" altLang="zh-CN" dirty="0"/>
              <a:t>i</a:t>
            </a:r>
            <a:r>
              <a:rPr lang="zh-CN" altLang="en-US" dirty="0"/>
              <a:t>在树上是</a:t>
            </a:r>
            <a:r>
              <a:rPr lang="en-US" altLang="zh-CN" dirty="0"/>
              <a:t>j</a:t>
            </a:r>
            <a:r>
              <a:rPr lang="zh-CN" altLang="en-US" dirty="0"/>
              <a:t>的祖先，那么</a:t>
            </a:r>
            <a:r>
              <a:rPr lang="en-US" altLang="zh-CN" dirty="0"/>
              <a:t>v_i&gt;v_j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请计算可选的最多的点数，注意这些点不必形成这棵树的一个连通子树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mr-IN" altLang="zh-CN" dirty="0"/>
              <a:t>1&lt;=n&lt;=200000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482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数组整体建堆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先建立一个空堆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逐个</a:t>
            </a:r>
            <a:r>
              <a:rPr lang="zh-CN" altLang="en-US" dirty="0"/>
              <a:t>将元素插入到堆中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时间</a:t>
            </a:r>
            <a:r>
              <a:rPr lang="zh-CN" altLang="en-US" dirty="0"/>
              <a:t>复杂度 </a:t>
            </a:r>
            <a:r>
              <a:rPr lang="en-US" altLang="zh-CN" dirty="0" smtClean="0"/>
              <a:t>O(nlogn</a:t>
            </a:r>
            <a:r>
              <a:rPr lang="en-US" altLang="zh-CN" dirty="0"/>
              <a:t>)</a:t>
            </a:r>
            <a:r>
              <a:rPr lang="zh-CN" altLang="en-US" dirty="0"/>
              <a:t>。 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从</a:t>
            </a:r>
            <a:r>
              <a:rPr lang="zh-CN" altLang="en-US" dirty="0"/>
              <a:t>数</a:t>
            </a:r>
            <a:r>
              <a:rPr lang="zh-CN" altLang="en-US" dirty="0" smtClean="0"/>
              <a:t>组 </a:t>
            </a:r>
            <a:r>
              <a:rPr lang="en-US" altLang="zh-CN" dirty="0" smtClean="0"/>
              <a:t>n</a:t>
            </a:r>
            <a:r>
              <a:rPr lang="zh-CN" altLang="en-US" dirty="0" smtClean="0"/>
              <a:t> 处</a:t>
            </a:r>
            <a:r>
              <a:rPr lang="zh-CN" altLang="en-US" dirty="0"/>
              <a:t>开始倒序到 </a:t>
            </a:r>
            <a:r>
              <a:rPr lang="en-US" altLang="zh-CN" dirty="0"/>
              <a:t>1</a:t>
            </a:r>
            <a:r>
              <a:rPr lang="zh-CN" altLang="en-US" dirty="0"/>
              <a:t>，不断将元素向下调整。 </a:t>
            </a:r>
          </a:p>
          <a:p>
            <a:r>
              <a:rPr lang="zh-CN" altLang="en-US" dirty="0"/>
              <a:t>可以证明时间复杂度 </a:t>
            </a:r>
            <a:r>
              <a:rPr lang="en-US" altLang="zh-CN" dirty="0"/>
              <a:t>O(n)</a:t>
            </a:r>
            <a:r>
              <a:rPr lang="zh-CN" altLang="en-US" dirty="0"/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1096083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bzoj4919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发现这其实就是在</a:t>
            </a:r>
            <a:r>
              <a:rPr kumimoji="1" lang="zh-CN" altLang="en-US" dirty="0" smtClean="0"/>
              <a:t>求树上</a:t>
            </a:r>
            <a:r>
              <a:rPr kumimoji="1" lang="zh-CN" altLang="en-US" dirty="0"/>
              <a:t>的最长上升子序列，考虑我们在求树为一条链时的</a:t>
            </a:r>
            <a:r>
              <a:rPr kumimoji="1" lang="zh-CN" altLang="en-US" dirty="0" smtClean="0"/>
              <a:t>情况</a:t>
            </a:r>
            <a:endParaRPr kumimoji="1" lang="en-US" altLang="zh-CN" dirty="0" smtClean="0"/>
          </a:p>
          <a:p>
            <a:r>
              <a:rPr kumimoji="1" lang="zh-CN" altLang="en-US" dirty="0" smtClean="0"/>
              <a:t>从前</a:t>
            </a:r>
            <a:r>
              <a:rPr kumimoji="1" lang="zh-CN" altLang="en-US" dirty="0"/>
              <a:t>往后扫，并且使用了一个单调队列</a:t>
            </a:r>
            <a:r>
              <a:rPr kumimoji="1" lang="zh-CN" altLang="en-US" dirty="0" smtClean="0"/>
              <a:t>，只有</a:t>
            </a:r>
            <a:r>
              <a:rPr kumimoji="1" lang="zh-CN" altLang="en-US" dirty="0"/>
              <a:t>当后一个节点严格大于队列中最大的元素的时候，才可以把这个元素新加进去，如果不是严格大于，我们会二分单调队列中第一个大于等于它的元素，然后将它</a:t>
            </a:r>
            <a:r>
              <a:rPr kumimoji="1" lang="zh-CN" altLang="en-US" dirty="0" smtClean="0"/>
              <a:t>替换</a:t>
            </a:r>
            <a:endParaRPr kumimoji="1" lang="en-US" altLang="zh-CN" dirty="0" smtClean="0"/>
          </a:p>
          <a:p>
            <a:r>
              <a:rPr kumimoji="1" lang="zh-CN" altLang="en-US" dirty="0" smtClean="0"/>
              <a:t>当</a:t>
            </a:r>
            <a:r>
              <a:rPr kumimoji="1" lang="zh-CN" altLang="en-US" dirty="0"/>
              <a:t>我们把这种方法运用到树上的时候，发现同样也是成立的，只需要把一个节点的所有子节的单调队列全部合并之后，再像之前那样的做法，添加这个元素就可以了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对于合并的过程我们</a:t>
            </a:r>
            <a:r>
              <a:rPr kumimoji="1" lang="zh-CN" altLang="en-US" dirty="0"/>
              <a:t>使用启发式合并，并且每次合并之后删除这个</a:t>
            </a:r>
            <a:r>
              <a:rPr kumimoji="1" lang="en-US" altLang="zh-CN" dirty="0"/>
              <a:t>set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7736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algorithm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 smtClean="0"/>
              <a:t>algorithm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stl</a:t>
            </a:r>
            <a:r>
              <a:rPr kumimoji="1" lang="zh-CN" altLang="en-US" dirty="0" smtClean="0"/>
              <a:t>中一些算法的模板</a:t>
            </a:r>
            <a:endParaRPr kumimoji="1" lang="en-US" altLang="zh-CN" dirty="0" smtClean="0"/>
          </a:p>
          <a:p>
            <a:r>
              <a:rPr kumimoji="1" lang="zh-CN" altLang="en-US" dirty="0" smtClean="0"/>
              <a:t>常用的一些算法包括：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sort</a:t>
            </a:r>
            <a:r>
              <a:rPr kumimoji="1" lang="zh-CN" altLang="en-US" dirty="0" smtClean="0"/>
              <a:t> 排序</a:t>
            </a:r>
            <a:endParaRPr kumimoji="1" lang="en-US" altLang="zh-CN" dirty="0" smtClean="0"/>
          </a:p>
          <a:p>
            <a:r>
              <a:rPr kumimoji="1" lang="en-US" altLang="zh-CN" dirty="0" smtClean="0"/>
              <a:t>unique</a:t>
            </a:r>
            <a:r>
              <a:rPr kumimoji="1" lang="zh-CN" altLang="en-US" dirty="0" smtClean="0"/>
              <a:t> 去重</a:t>
            </a:r>
            <a:endParaRPr kumimoji="1" lang="en-US" altLang="zh-CN" dirty="0" smtClean="0"/>
          </a:p>
          <a:p>
            <a:r>
              <a:rPr kumimoji="1" lang="en-US" altLang="zh-CN" dirty="0" smtClean="0"/>
              <a:t>lower_bound/upper_bound</a:t>
            </a:r>
            <a:r>
              <a:rPr kumimoji="1" lang="zh-CN" altLang="en-US" dirty="0" smtClean="0"/>
              <a:t> 在有序数组中查找大于等于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大于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的第一个元素</a:t>
            </a:r>
            <a:endParaRPr kumimoji="1" lang="en-US" altLang="zh-CN" dirty="0" smtClean="0"/>
          </a:p>
          <a:p>
            <a:r>
              <a:rPr kumimoji="1" lang="en-US" altLang="zh-CN" dirty="0" smtClean="0"/>
              <a:t>next_permutation/prev_permutation</a:t>
            </a:r>
            <a:r>
              <a:rPr kumimoji="1" lang="zh-CN" altLang="en-US" dirty="0" smtClean="0"/>
              <a:t> 下一个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上一个排列</a:t>
            </a:r>
            <a:endParaRPr kumimoji="1" lang="en-US" altLang="zh-CN" dirty="0"/>
          </a:p>
          <a:p>
            <a:r>
              <a:rPr kumimoji="1" lang="en-US" altLang="zh-CN" dirty="0" smtClean="0"/>
              <a:t>random_shuffle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随机打乱</a:t>
            </a:r>
            <a:endParaRPr kumimoji="1" lang="en-US" altLang="zh-CN" dirty="0" smtClean="0"/>
          </a:p>
          <a:p>
            <a:r>
              <a:rPr kumimoji="1" lang="en-US" altLang="zh-CN" dirty="0" smtClean="0"/>
              <a:t>min/max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较大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较小</a:t>
            </a:r>
            <a:endParaRPr kumimoji="1" lang="en-US" altLang="zh-CN" dirty="0" smtClean="0"/>
          </a:p>
          <a:p>
            <a:r>
              <a:rPr kumimoji="1" lang="en-US" altLang="zh-CN" dirty="0" smtClean="0"/>
              <a:t>push_heap/pop_heap/make_heap/sort_heap/is_heap</a:t>
            </a:r>
            <a:r>
              <a:rPr kumimoji="1" lang="zh-CN" altLang="en-US" dirty="0" smtClean="0"/>
              <a:t> 堆相关</a:t>
            </a:r>
            <a:endParaRPr kumimoji="1" lang="en-US" altLang="zh-CN" dirty="0" smtClean="0"/>
          </a:p>
          <a:p>
            <a:r>
              <a:rPr kumimoji="1" lang="en-US" altLang="zh-CN" dirty="0" smtClean="0"/>
              <a:t>binary_search</a:t>
            </a:r>
            <a:r>
              <a:rPr kumimoji="1" lang="zh-CN" altLang="en-US" dirty="0" smtClean="0"/>
              <a:t> 二分查找</a:t>
            </a:r>
            <a:endParaRPr kumimoji="1" lang="en-US" altLang="zh-CN" dirty="0" smtClean="0"/>
          </a:p>
          <a:p>
            <a:r>
              <a:rPr kumimoji="1" lang="en-US" altLang="zh-CN" dirty="0" smtClean="0"/>
              <a:t>nth_element</a:t>
            </a:r>
            <a:r>
              <a:rPr kumimoji="1" lang="zh-CN" altLang="en-US" dirty="0" smtClean="0"/>
              <a:t> 第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大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991116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离散化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离散化是在不改变数据相对大小的条件下，对数据进行相应的缩小</a:t>
            </a:r>
            <a:r>
              <a:rPr lang="zh-CN" altLang="en-US" b="0" dirty="0" smtClean="0"/>
              <a:t>。例如：原</a:t>
            </a:r>
            <a:r>
              <a:rPr lang="zh-CN" altLang="en-US" b="0" dirty="0"/>
              <a:t>数据：</a:t>
            </a:r>
            <a:r>
              <a:rPr lang="en-US" altLang="zh-CN" b="0" dirty="0"/>
              <a:t>1,999,100000,15</a:t>
            </a:r>
            <a:r>
              <a:rPr lang="zh-CN" altLang="en-US" b="0" dirty="0"/>
              <a:t>；处理后：</a:t>
            </a:r>
            <a:r>
              <a:rPr lang="en-US" altLang="zh-CN" b="0" dirty="0"/>
              <a:t>1,3,4,2</a:t>
            </a:r>
            <a:r>
              <a:rPr lang="zh-CN" altLang="en-US" b="0" dirty="0" smtClean="0"/>
              <a:t>；</a:t>
            </a:r>
            <a:endParaRPr lang="en-US" altLang="zh-CN" b="0" dirty="0" smtClean="0"/>
          </a:p>
          <a:p>
            <a:r>
              <a:rPr lang="en-US" altLang="zh-CN" b="0" dirty="0"/>
              <a:t>91054</a:t>
            </a:r>
            <a:r>
              <a:rPr lang="zh-CN" altLang="en-US" b="0" dirty="0"/>
              <a:t>与</a:t>
            </a:r>
            <a:r>
              <a:rPr lang="en-US" altLang="zh-CN" b="0" dirty="0"/>
              <a:t>52143</a:t>
            </a:r>
            <a:r>
              <a:rPr lang="zh-CN" altLang="en-US" b="0" dirty="0" smtClean="0"/>
              <a:t>的逆序对</a:t>
            </a:r>
            <a:r>
              <a:rPr lang="zh-CN" altLang="en-US" b="0" dirty="0"/>
              <a:t>个数相同。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利用</a:t>
            </a:r>
            <a:r>
              <a:rPr kumimoji="1" lang="en-US" altLang="zh-CN" dirty="0" smtClean="0"/>
              <a:t>stl</a:t>
            </a:r>
            <a:r>
              <a:rPr kumimoji="1" lang="zh-CN" altLang="en-US" dirty="0" smtClean="0"/>
              <a:t>实现离散化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40" y="3279654"/>
            <a:ext cx="73533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851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线段树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3162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线段树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线段树（</a:t>
            </a:r>
            <a:r>
              <a:rPr kumimoji="1" lang="en-US" altLang="zh-CN" dirty="0" smtClean="0"/>
              <a:t>Segment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  <a:r>
              <a:rPr kumimoji="1" lang="zh-CN" altLang="en-US" dirty="0" smtClean="0"/>
              <a:t>）是一棵二叉搜索树，树上每个节点代表一个区间</a:t>
            </a:r>
            <a:r>
              <a:rPr kumimoji="1" lang="en-US" altLang="zh-CN" dirty="0" smtClean="0"/>
              <a:t>[a,b]</a:t>
            </a:r>
          </a:p>
          <a:p>
            <a:r>
              <a:rPr lang="zh-CN" altLang="en-US" dirty="0"/>
              <a:t>同一层的节点所代表的区间，相互不会重叠 </a:t>
            </a:r>
          </a:p>
          <a:p>
            <a:r>
              <a:rPr lang="zh-CN" altLang="en-US" dirty="0"/>
              <a:t>同一层节点所代表的区间，加起来是个连续的</a:t>
            </a:r>
            <a:r>
              <a:rPr lang="zh-CN" altLang="en-US" dirty="0" smtClean="0"/>
              <a:t>区间</a:t>
            </a:r>
            <a:endParaRPr lang="en-US" altLang="zh-CN" dirty="0" smtClean="0"/>
          </a:p>
          <a:p>
            <a:r>
              <a:rPr lang="zh-CN" altLang="en-US" dirty="0" smtClean="0"/>
              <a:t>对于</a:t>
            </a:r>
            <a:r>
              <a:rPr lang="zh-CN" altLang="en-US" dirty="0"/>
              <a:t>每一个非叶结点所表示的结点</a:t>
            </a:r>
            <a:r>
              <a:rPr lang="en-US" altLang="zh-CN" dirty="0"/>
              <a:t>[a,b]</a:t>
            </a:r>
            <a:r>
              <a:rPr lang="zh-CN" altLang="en-US" dirty="0"/>
              <a:t>，其左儿子表示的区间为 </a:t>
            </a:r>
            <a:r>
              <a:rPr lang="en-US" altLang="zh-CN" dirty="0"/>
              <a:t>[a,(a+b)/2]</a:t>
            </a:r>
            <a:r>
              <a:rPr lang="zh-CN" altLang="en-US" dirty="0"/>
              <a:t>，右儿子表示的区间为</a:t>
            </a:r>
            <a:r>
              <a:rPr lang="en-US" altLang="zh-CN" dirty="0"/>
              <a:t>[(a+b)/2+1,b](</a:t>
            </a:r>
            <a:r>
              <a:rPr lang="zh-CN" altLang="en-US" dirty="0"/>
              <a:t>除法去尾取整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zh-CN" altLang="en-US" dirty="0" smtClean="0"/>
              <a:t>叶子</a:t>
            </a:r>
            <a:r>
              <a:rPr lang="zh-CN" altLang="en-US" dirty="0"/>
              <a:t>节点表示的区间长度</a:t>
            </a:r>
            <a:r>
              <a:rPr lang="zh-CN" altLang="en-US" dirty="0" smtClean="0"/>
              <a:t>为</a:t>
            </a:r>
            <a:r>
              <a:rPr lang="en-US" altLang="zh-CN" dirty="0" smtClean="0"/>
              <a:t>1 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6246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图例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18" y="1120775"/>
            <a:ext cx="7777664" cy="5313363"/>
          </a:xfrm>
        </p:spPr>
      </p:pic>
    </p:spTree>
    <p:extLst>
      <p:ext uri="{BB962C8B-B14F-4D97-AF65-F5344CB8AC3E}">
        <p14:creationId xmlns:p14="http://schemas.microsoft.com/office/powerpoint/2010/main" val="12904437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图例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97" y="1120775"/>
            <a:ext cx="7708505" cy="5313363"/>
          </a:xfrm>
        </p:spPr>
      </p:pic>
    </p:spTree>
    <p:extLst>
      <p:ext uri="{BB962C8B-B14F-4D97-AF65-F5344CB8AC3E}">
        <p14:creationId xmlns:p14="http://schemas.microsoft.com/office/powerpoint/2010/main" val="10581429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线段树的性质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zh-CN" altLang="en-US" dirty="0"/>
              <a:t>二分的方法构造线段树。若根节点对应的区间是</a:t>
            </a:r>
            <a:r>
              <a:rPr lang="en-US" altLang="zh-CN" dirty="0"/>
              <a:t>[a,b]</a:t>
            </a:r>
            <a:r>
              <a:rPr lang="zh-CN" altLang="en-US" dirty="0"/>
              <a:t>，则</a:t>
            </a:r>
            <a:r>
              <a:rPr lang="zh-CN" altLang="en-US" dirty="0" smtClean="0"/>
              <a:t>最多二分</a:t>
            </a:r>
            <a:r>
              <a:rPr lang="en-US" altLang="zh-CN" dirty="0"/>
              <a:t> </a:t>
            </a:r>
            <a:r>
              <a:rPr lang="en-US" altLang="zh-CN" dirty="0" smtClean="0"/>
              <a:t>log2(b-a+1)</a:t>
            </a:r>
            <a:r>
              <a:rPr lang="zh-CN" altLang="en-US" dirty="0" smtClean="0"/>
              <a:t>次</a:t>
            </a:r>
            <a:r>
              <a:rPr lang="en-US" altLang="zh-CN" dirty="0"/>
              <a:t>(</a:t>
            </a:r>
            <a:r>
              <a:rPr lang="zh-CN" altLang="en-US" dirty="0"/>
              <a:t>向上取整</a:t>
            </a:r>
            <a:r>
              <a:rPr lang="en-US" altLang="zh-CN" dirty="0"/>
              <a:t>)</a:t>
            </a:r>
            <a:r>
              <a:rPr lang="zh-CN" altLang="en-US" dirty="0"/>
              <a:t>就会分到叶子节点，不能再分</a:t>
            </a:r>
            <a:r>
              <a:rPr lang="zh-CN" altLang="en-US" dirty="0" smtClean="0"/>
              <a:t>。因此</a:t>
            </a:r>
            <a:r>
              <a:rPr lang="zh-CN" altLang="en-US" dirty="0"/>
              <a:t>线段树深度为</a:t>
            </a:r>
            <a:r>
              <a:rPr lang="en-US" altLang="zh-CN" dirty="0"/>
              <a:t>:log2(b-a+1</a:t>
            </a:r>
            <a:r>
              <a:rPr lang="en-US" altLang="zh-CN" dirty="0" smtClean="0"/>
              <a:t>)+</a:t>
            </a:r>
            <a:r>
              <a:rPr lang="en-US" altLang="zh-CN" dirty="0"/>
              <a:t>1 (</a:t>
            </a:r>
            <a:r>
              <a:rPr lang="zh-CN" altLang="en-US" dirty="0"/>
              <a:t>向上取整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zh-CN" altLang="en-US" dirty="0" smtClean="0"/>
              <a:t>叶子</a:t>
            </a:r>
            <a:r>
              <a:rPr lang="zh-CN" altLang="en-US" dirty="0"/>
              <a:t>节点的数目和根节点表示区间的长度</a:t>
            </a:r>
            <a:r>
              <a:rPr lang="zh-CN" altLang="en-US" dirty="0" smtClean="0"/>
              <a:t>相同</a:t>
            </a:r>
            <a:endParaRPr lang="en-US" altLang="zh-CN" dirty="0" smtClean="0"/>
          </a:p>
          <a:p>
            <a:r>
              <a:rPr lang="zh-CN" altLang="en-US" dirty="0" smtClean="0"/>
              <a:t>线</a:t>
            </a:r>
            <a:r>
              <a:rPr lang="zh-CN" altLang="en-US" dirty="0"/>
              <a:t>段树节点要么</a:t>
            </a:r>
            <a:r>
              <a:rPr lang="en-US" altLang="zh-CN" dirty="0"/>
              <a:t>0</a:t>
            </a:r>
            <a:r>
              <a:rPr lang="zh-CN" altLang="en-US" dirty="0"/>
              <a:t>度，要么</a:t>
            </a:r>
            <a:r>
              <a:rPr lang="en-US" altLang="zh-CN" dirty="0"/>
              <a:t>2</a:t>
            </a:r>
            <a:r>
              <a:rPr lang="zh-CN" altLang="en-US" dirty="0"/>
              <a:t>度。因此若叶子节点数目为</a:t>
            </a:r>
            <a:r>
              <a:rPr lang="en-US" altLang="zh-CN" dirty="0"/>
              <a:t>N,</a:t>
            </a:r>
            <a:r>
              <a:rPr lang="zh-CN" altLang="en-US" dirty="0"/>
              <a:t>则</a:t>
            </a:r>
            <a:r>
              <a:rPr lang="zh-CN" altLang="en-US" dirty="0" smtClean="0"/>
              <a:t>线段</a:t>
            </a:r>
            <a:r>
              <a:rPr lang="zh-CN" altLang="en-US" dirty="0"/>
              <a:t>树总结点数目为</a:t>
            </a:r>
            <a:r>
              <a:rPr lang="en-US" altLang="zh-CN" dirty="0"/>
              <a:t>2N-1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zh-CN" altLang="en-US" dirty="0" smtClean="0"/>
              <a:t>线</a:t>
            </a:r>
            <a:r>
              <a:rPr lang="zh-CN" altLang="en-US" dirty="0"/>
              <a:t>段树除了最底下一层，其它层节点都是满的。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0274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线段树的操作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核心操作：区间分解</a:t>
            </a:r>
            <a:endParaRPr kumimoji="1" lang="en-US" altLang="zh-CN" dirty="0" smtClean="0"/>
          </a:p>
          <a:p>
            <a:r>
              <a:rPr lang="zh-CN" altLang="en-US" dirty="0"/>
              <a:t>若线段树根节点对应区间为</a:t>
            </a:r>
            <a:r>
              <a:rPr lang="en-US" altLang="zh-CN" dirty="0"/>
              <a:t>[a,b]</a:t>
            </a:r>
            <a:r>
              <a:rPr lang="zh-CN" altLang="en-US" dirty="0"/>
              <a:t>，给定区间</a:t>
            </a:r>
            <a:r>
              <a:rPr lang="en-US" altLang="zh-CN" dirty="0"/>
              <a:t>[c,d] ( a &lt;= c,d &lt;= b) , </a:t>
            </a:r>
            <a:r>
              <a:rPr lang="zh-CN" altLang="en-US" dirty="0"/>
              <a:t>区间分解，就是找出一些节点，这些节点对应的区间</a:t>
            </a:r>
            <a:r>
              <a:rPr lang="zh-CN" altLang="en-US" dirty="0" smtClean="0"/>
              <a:t>互相不</a:t>
            </a:r>
            <a:r>
              <a:rPr lang="zh-CN" altLang="en-US" dirty="0"/>
              <a:t>重叠，且加起来正好是</a:t>
            </a:r>
            <a:r>
              <a:rPr lang="en-US" altLang="zh-CN" dirty="0"/>
              <a:t>[c,d</a:t>
            </a:r>
            <a:r>
              <a:rPr lang="en-US" altLang="zh-CN" dirty="0" smtClean="0"/>
              <a:t>]</a:t>
            </a:r>
          </a:p>
          <a:p>
            <a:r>
              <a:rPr lang="zh-CN" altLang="en-US" dirty="0" smtClean="0"/>
              <a:t>从</a:t>
            </a:r>
            <a:r>
              <a:rPr lang="zh-CN" altLang="en-US" dirty="0"/>
              <a:t>根节点开始，递归进行</a:t>
            </a:r>
            <a:r>
              <a:rPr lang="zh-CN" altLang="en-US" dirty="0" smtClean="0"/>
              <a:t>区间分解</a:t>
            </a:r>
            <a:endParaRPr lang="en-US" altLang="zh-CN" dirty="0" smtClean="0"/>
          </a:p>
          <a:p>
            <a:r>
              <a:rPr lang="zh-CN" altLang="en-US" dirty="0" smtClean="0"/>
              <a:t>走</a:t>
            </a:r>
            <a:r>
              <a:rPr lang="zh-CN" altLang="en-US" dirty="0"/>
              <a:t>到节点</a:t>
            </a:r>
            <a:r>
              <a:rPr lang="en-US" altLang="zh-CN" dirty="0"/>
              <a:t>[L,R]</a:t>
            </a:r>
            <a:r>
              <a:rPr lang="zh-CN" altLang="en-US" dirty="0"/>
              <a:t>时，如果要分解的的区间就是</a:t>
            </a:r>
            <a:r>
              <a:rPr lang="en-US" altLang="zh-CN" dirty="0"/>
              <a:t>[L,R]</a:t>
            </a:r>
            <a:r>
              <a:rPr lang="zh-CN" altLang="en-US" dirty="0"/>
              <a:t>，则找到一 </a:t>
            </a:r>
            <a:r>
              <a:rPr lang="zh-CN" altLang="en-US" dirty="0" smtClean="0"/>
              <a:t>个</a:t>
            </a:r>
            <a:r>
              <a:rPr lang="zh-CN" altLang="en-US" dirty="0"/>
              <a:t>终止节点 </a:t>
            </a:r>
          </a:p>
          <a:p>
            <a:r>
              <a:rPr lang="zh-CN" altLang="en-US" dirty="0"/>
              <a:t>如果不是，则</a:t>
            </a:r>
            <a:r>
              <a:rPr lang="en-US" altLang="zh-CN" dirty="0"/>
              <a:t>: </a:t>
            </a:r>
            <a:r>
              <a:rPr lang="zh-CN" altLang="en-US" dirty="0"/>
              <a:t>取</a:t>
            </a:r>
            <a:r>
              <a:rPr lang="en-US" altLang="zh-CN" dirty="0"/>
              <a:t>mid=(L+R)/2; </a:t>
            </a:r>
            <a:endParaRPr lang="zh-CN" altLang="en-US" dirty="0"/>
          </a:p>
          <a:p>
            <a:r>
              <a:rPr lang="zh-CN" altLang="en-US" dirty="0"/>
              <a:t>看要分解的区间与</a:t>
            </a:r>
            <a:r>
              <a:rPr lang="en-US" altLang="zh-CN" dirty="0"/>
              <a:t>[L,mid]</a:t>
            </a:r>
            <a:r>
              <a:rPr lang="zh-CN" altLang="en-US" dirty="0"/>
              <a:t>或</a:t>
            </a:r>
            <a:r>
              <a:rPr lang="en-US" altLang="zh-CN" dirty="0"/>
              <a:t>[mid+1,R]</a:t>
            </a:r>
            <a:r>
              <a:rPr lang="zh-CN" altLang="en-US" dirty="0"/>
              <a:t>哪个有交集，就进入</a:t>
            </a:r>
            <a:r>
              <a:rPr lang="zh-CN" altLang="en-US" dirty="0" smtClean="0"/>
              <a:t>哪个</a:t>
            </a:r>
            <a:r>
              <a:rPr lang="zh-CN" altLang="en-US" dirty="0"/>
              <a:t>区间进行进一步分解。有可能两个区间都进入 </a:t>
            </a:r>
          </a:p>
          <a:p>
            <a:endParaRPr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76175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图例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63" y="1120775"/>
            <a:ext cx="9787773" cy="5313363"/>
          </a:xfrm>
        </p:spPr>
      </p:pic>
    </p:spTree>
    <p:extLst>
      <p:ext uri="{BB962C8B-B14F-4D97-AF65-F5344CB8AC3E}">
        <p14:creationId xmlns:p14="http://schemas.microsoft.com/office/powerpoint/2010/main" val="1029566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STL</a:t>
            </a:r>
            <a:r>
              <a:rPr kumimoji="1" lang="zh-CN" altLang="en-US" dirty="0" smtClean="0"/>
              <a:t>中的堆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priority_queue </a:t>
            </a:r>
          </a:p>
          <a:p>
            <a:r>
              <a:rPr lang="zh-CN" altLang="en-US" dirty="0"/>
              <a:t>元素带有优先级的队列。 优先级最高的元素在队首，支持插入、删除队首操作</a:t>
            </a:r>
            <a:r>
              <a:rPr lang="zh-CN" altLang="en-US" dirty="0" smtClean="0"/>
              <a:t>。时间</a:t>
            </a:r>
            <a:r>
              <a:rPr lang="zh-CN" altLang="en-US" dirty="0"/>
              <a:t>复杂度和二叉堆一样，但常数较</a:t>
            </a:r>
            <a:r>
              <a:rPr lang="zh-CN" altLang="en-US" dirty="0" smtClean="0"/>
              <a:t>大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参考</a:t>
            </a:r>
            <a:r>
              <a:rPr lang="en-US" altLang="zh-CN" dirty="0"/>
              <a:t>www.cplusplus.com/reference/queue/priority_queue/</a:t>
            </a:r>
            <a:r>
              <a:rPr lang="zh-CN" altLang="en-US" dirty="0"/>
              <a:t>。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heap </a:t>
            </a:r>
          </a:p>
          <a:p>
            <a:r>
              <a:rPr lang="en-US" altLang="zh-CN" dirty="0"/>
              <a:t>C++ </a:t>
            </a:r>
            <a:r>
              <a:rPr lang="zh-CN" altLang="en-US" dirty="0"/>
              <a:t>提供 </a:t>
            </a:r>
            <a:r>
              <a:rPr lang="en-US" altLang="zh-CN" dirty="0"/>
              <a:t>heap </a:t>
            </a:r>
            <a:r>
              <a:rPr lang="zh-CN" altLang="en-US" dirty="0"/>
              <a:t>的方法，可以作用在 </a:t>
            </a:r>
            <a:r>
              <a:rPr lang="en-US" altLang="zh-CN" dirty="0"/>
              <a:t>vector </a:t>
            </a:r>
            <a:r>
              <a:rPr lang="zh-CN" altLang="en-US" dirty="0"/>
              <a:t>或者数组上。 </a:t>
            </a:r>
            <a:r>
              <a:rPr lang="en-US" altLang="zh-CN" dirty="0"/>
              <a:t>make_heap push_heap pop_heap sort_heap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参考</a:t>
            </a:r>
            <a:r>
              <a:rPr lang="en-US" altLang="zh-CN" dirty="0"/>
              <a:t>www.cplusplus.com/reference/algorithm/make_heap/</a:t>
            </a:r>
            <a:r>
              <a:rPr lang="zh-CN" altLang="en-US" dirty="0"/>
              <a:t>。 </a:t>
            </a:r>
            <a:endParaRPr lang="en-US" altLang="zh-CN" dirty="0" smtClean="0"/>
          </a:p>
          <a:p>
            <a:r>
              <a:rPr lang="zh-CN" altLang="en-US" dirty="0" smtClean="0"/>
              <a:t>具体使用后面会提到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504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09" y="1120775"/>
            <a:ext cx="9837882" cy="5313363"/>
          </a:xfrm>
        </p:spPr>
      </p:pic>
    </p:spTree>
    <p:extLst>
      <p:ext uri="{BB962C8B-B14F-4D97-AF65-F5344CB8AC3E}">
        <p14:creationId xmlns:p14="http://schemas.microsoft.com/office/powerpoint/2010/main" val="13521662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99" y="1120775"/>
            <a:ext cx="8895302" cy="5313363"/>
          </a:xfrm>
        </p:spPr>
      </p:pic>
    </p:spTree>
    <p:extLst>
      <p:ext uri="{BB962C8B-B14F-4D97-AF65-F5344CB8AC3E}">
        <p14:creationId xmlns:p14="http://schemas.microsoft.com/office/powerpoint/2010/main" val="19755241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使用思想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在线段树的每个节点，即它对应的每个区间上维护我们需要的信息</a:t>
            </a:r>
            <a:endParaRPr kumimoji="1" lang="en-US" altLang="zh-CN" dirty="0" smtClean="0"/>
          </a:p>
          <a:p>
            <a:r>
              <a:rPr kumimoji="1" lang="zh-CN" altLang="en-US" dirty="0" smtClean="0"/>
              <a:t>对于区间查询，将区间分解为若干完整的小区间，提取这些小区间的信息，然后进行区间合并</a:t>
            </a:r>
            <a:endParaRPr kumimoji="1" lang="en-US" altLang="zh-CN" dirty="0" smtClean="0"/>
          </a:p>
          <a:p>
            <a:r>
              <a:rPr kumimoji="1" lang="zh-CN" altLang="en-US" dirty="0" smtClean="0"/>
              <a:t>所以线段树维护的内容需要支持快速区间合并</a:t>
            </a:r>
            <a:endParaRPr kumimoji="1" lang="en-US" altLang="zh-CN" dirty="0" smtClean="0"/>
          </a:p>
          <a:p>
            <a:r>
              <a:rPr kumimoji="1" lang="zh-CN" altLang="en-US" dirty="0" smtClean="0"/>
              <a:t>对于单点修改，即从根节点开始不断二分走到叶子节点，修改其记录的内容，然后递归回溯时，父亲的信息由两个儿子的信息更新即可，这里也可以看出要求维护的信息可以支持快速区间合并（例如区间和，区间极值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73838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593056"/>
            <a:ext cx="6565900" cy="43688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133033"/>
            <a:ext cx="53975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12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2266156"/>
            <a:ext cx="6438900" cy="3022600"/>
          </a:xfrm>
        </p:spPr>
      </p:pic>
    </p:spTree>
    <p:extLst>
      <p:ext uri="{BB962C8B-B14F-4D97-AF65-F5344CB8AC3E}">
        <p14:creationId xmlns:p14="http://schemas.microsoft.com/office/powerpoint/2010/main" val="5605762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0" y="1580356"/>
            <a:ext cx="7188200" cy="4394200"/>
          </a:xfrm>
          <a:prstGeom prst="rect">
            <a:avLst/>
          </a:prstGeom>
          <a:noFill/>
          <a:ln w="9525">
            <a:noFill/>
            <a:miter/>
          </a:ln>
        </p:spPr>
      </p:pic>
    </p:spTree>
    <p:extLst>
      <p:ext uri="{BB962C8B-B14F-4D97-AF65-F5344CB8AC3E}">
        <p14:creationId xmlns:p14="http://schemas.microsoft.com/office/powerpoint/2010/main" val="1383071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poj3264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</a:t>
            </a:r>
            <a:r>
              <a:rPr lang="en-US" altLang="zh-CN" dirty="0"/>
              <a:t>Q (1 ≤ Q ≤ 50,000)</a:t>
            </a:r>
            <a:r>
              <a:rPr lang="zh-CN" altLang="en-US" dirty="0"/>
              <a:t>个数</a:t>
            </a:r>
            <a:r>
              <a:rPr lang="en-US" altLang="zh-CN" dirty="0" smtClean="0"/>
              <a:t>A1,A2 </a:t>
            </a:r>
            <a:r>
              <a:rPr lang="en-US" altLang="zh-CN" dirty="0"/>
              <a:t>... </a:t>
            </a:r>
            <a:r>
              <a:rPr lang="en-US" altLang="zh-CN" dirty="0" smtClean="0"/>
              <a:t>AQ</a:t>
            </a:r>
            <a:r>
              <a:rPr lang="zh-CN" altLang="en-US" dirty="0"/>
              <a:t>，</a:t>
            </a:r>
            <a:r>
              <a:rPr lang="zh-CN" altLang="en-US" dirty="0" smtClean="0"/>
              <a:t>多次</a:t>
            </a:r>
            <a:r>
              <a:rPr lang="zh-CN" altLang="en-US" dirty="0"/>
              <a:t>求任一</a:t>
            </a:r>
            <a:r>
              <a:rPr lang="zh-CN" altLang="en-US" dirty="0" smtClean="0"/>
              <a:t>区间</a:t>
            </a:r>
            <a:r>
              <a:rPr lang="en-US" altLang="zh-CN" dirty="0" smtClean="0"/>
              <a:t>[i,j]</a:t>
            </a:r>
            <a:r>
              <a:rPr lang="zh-CN" altLang="en-US" dirty="0" smtClean="0"/>
              <a:t>中</a:t>
            </a:r>
            <a:r>
              <a:rPr lang="zh-CN" altLang="en-US" dirty="0"/>
              <a:t>最大数和最小数的差。 </a:t>
            </a:r>
          </a:p>
        </p:txBody>
      </p:sp>
    </p:spTree>
    <p:extLst>
      <p:ext uri="{BB962C8B-B14F-4D97-AF65-F5344CB8AC3E}">
        <p14:creationId xmlns:p14="http://schemas.microsoft.com/office/powerpoint/2010/main" val="19872165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poj3264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分别维护区间的最大值和最小值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7049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poj3468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给定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个数，要你支持两种操作：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：给区间</a:t>
            </a:r>
            <a:r>
              <a:rPr lang="en-US" altLang="zh-CN" dirty="0" smtClean="0"/>
              <a:t>[L,R]</a:t>
            </a:r>
            <a:r>
              <a:rPr lang="zh-CN" altLang="en-US" dirty="0" smtClean="0"/>
              <a:t>中所有数加一个数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：询问区间</a:t>
            </a:r>
            <a:r>
              <a:rPr lang="en-US" altLang="zh-CN" dirty="0" smtClean="0"/>
              <a:t>[L,R]</a:t>
            </a:r>
            <a:r>
              <a:rPr lang="zh-CN" altLang="en-US" dirty="0" smtClean="0"/>
              <a:t>的所有数的和</a:t>
            </a:r>
            <a:endParaRPr lang="en-US" altLang="zh-CN" dirty="0" smtClean="0"/>
          </a:p>
          <a:p>
            <a:r>
              <a:rPr lang="en-US" altLang="zh-CN" dirty="0" smtClean="0"/>
              <a:t>n&lt;=10^5,m&lt;=10^5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51867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poj3468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这个题是经典的线段树区间修改，区间查询的问题</a:t>
            </a:r>
            <a:endParaRPr kumimoji="1" lang="en-US" altLang="zh-CN" dirty="0" smtClean="0"/>
          </a:p>
          <a:p>
            <a:r>
              <a:rPr kumimoji="1" lang="zh-CN" altLang="en-US" dirty="0" smtClean="0"/>
              <a:t>对于区间修改可以看做对一堆数的单点修改，但是如果枚举每一个点单点修改复杂度和区间长度相关，肯定无法接受</a:t>
            </a:r>
            <a:endParaRPr kumimoji="1" lang="en-US" altLang="zh-CN" dirty="0"/>
          </a:p>
          <a:p>
            <a:r>
              <a:rPr kumimoji="1" lang="zh-CN" altLang="en-US" dirty="0" smtClean="0"/>
              <a:t>这时我们要利用区间的性质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在区间修改时也将区间分解为若干小区间，对于小区间直接修改其维护的信息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这时候依然有一个问题，如果我修改了一个节点，对应的区间是</a:t>
            </a:r>
            <a:r>
              <a:rPr kumimoji="1" lang="en-US" altLang="zh-CN" dirty="0" smtClean="0"/>
              <a:t>[1,3]</a:t>
            </a:r>
            <a:r>
              <a:rPr kumimoji="1" lang="zh-CN" altLang="en-US" dirty="0" smtClean="0"/>
              <a:t>，查询</a:t>
            </a:r>
            <a:r>
              <a:rPr kumimoji="1" lang="en-US" altLang="zh-CN" dirty="0" smtClean="0"/>
              <a:t>[1,4]</a:t>
            </a:r>
            <a:r>
              <a:rPr kumimoji="1" lang="zh-CN" altLang="en-US" dirty="0" smtClean="0"/>
              <a:t>没问题，但是如果查询</a:t>
            </a:r>
            <a:r>
              <a:rPr kumimoji="1" lang="en-US" altLang="zh-CN" dirty="0" smtClean="0"/>
              <a:t>[1,1]</a:t>
            </a:r>
            <a:r>
              <a:rPr kumimoji="1" lang="zh-CN" altLang="en-US" dirty="0" smtClean="0"/>
              <a:t>呢？这时候你会发现</a:t>
            </a:r>
            <a:r>
              <a:rPr kumimoji="1" lang="en-US" altLang="zh-CN" dirty="0" smtClean="0"/>
              <a:t>[1,3]</a:t>
            </a:r>
            <a:r>
              <a:rPr kumimoji="1" lang="zh-CN" altLang="en-US" dirty="0" smtClean="0"/>
              <a:t>虽然修改了，但是</a:t>
            </a:r>
            <a:r>
              <a:rPr kumimoji="1" lang="en-US" altLang="zh-CN" dirty="0" smtClean="0"/>
              <a:t>[1,1],[2,2],[3,3]</a:t>
            </a:r>
            <a:r>
              <a:rPr kumimoji="1" lang="zh-CN" altLang="en-US" dirty="0" smtClean="0"/>
              <a:t>并没有真正的修改，修改的信息停留在了</a:t>
            </a:r>
            <a:r>
              <a:rPr kumimoji="1" lang="en-US" altLang="zh-CN" dirty="0" smtClean="0"/>
              <a:t>[1,3]</a:t>
            </a:r>
            <a:r>
              <a:rPr kumimoji="1" lang="zh-CN" altLang="en-US" dirty="0" smtClean="0"/>
              <a:t>，这时候我们要将这个信息传递下去，引入一个概念叫做</a:t>
            </a:r>
            <a:r>
              <a:rPr kumimoji="1" lang="en-US" altLang="zh-CN" dirty="0" smtClean="0"/>
              <a:t>lazy</a:t>
            </a:r>
            <a:r>
              <a:rPr kumimoji="1" lang="zh-CN" altLang="en-US" dirty="0" smtClean="0"/>
              <a:t>标记</a:t>
            </a:r>
            <a:endParaRPr kumimoji="1" lang="en-US" altLang="zh-CN" dirty="0" smtClean="0"/>
          </a:p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2801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堆的精确删除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堆的精确删除一般指在堆中删除特定编号的元素</a:t>
            </a:r>
            <a:r>
              <a:rPr lang="en-US" altLang="zh-CN" dirty="0"/>
              <a:t>: </a:t>
            </a:r>
            <a:endParaRPr lang="en-US" altLang="zh-CN" dirty="0" smtClean="0"/>
          </a:p>
          <a:p>
            <a:r>
              <a:rPr lang="zh-CN" altLang="en-US" dirty="0" smtClean="0"/>
              <a:t>手写</a:t>
            </a:r>
            <a:r>
              <a:rPr lang="zh-CN" altLang="en-US" dirty="0"/>
              <a:t>二叉堆的精确删除 </a:t>
            </a:r>
          </a:p>
          <a:p>
            <a:r>
              <a:rPr lang="zh-CN" altLang="en-US" dirty="0"/>
              <a:t>首先给每个点记录在堆中的下标位置</a:t>
            </a:r>
            <a:r>
              <a:rPr lang="zh-CN" altLang="en-US" dirty="0" smtClean="0"/>
              <a:t>。类似</a:t>
            </a:r>
            <a:r>
              <a:rPr lang="zh-CN" altLang="en-US" dirty="0"/>
              <a:t>于删除堆顶的操作，将待删除元素和最后一个元素交换，</a:t>
            </a:r>
            <a:r>
              <a:rPr lang="zh-CN" altLang="en-US" dirty="0" smtClean="0"/>
              <a:t>然后数</a:t>
            </a:r>
            <a:r>
              <a:rPr lang="zh-CN" altLang="en-US" dirty="0"/>
              <a:t>组删掉末尾元素</a:t>
            </a:r>
            <a:r>
              <a:rPr lang="zh-CN" altLang="en-US" dirty="0" smtClean="0"/>
              <a:t>。然后</a:t>
            </a:r>
            <a:r>
              <a:rPr lang="zh-CN" altLang="en-US" dirty="0"/>
              <a:t>向上或者向下调整交换过来的元素。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priority_queue</a:t>
            </a:r>
            <a:r>
              <a:rPr lang="zh-CN" altLang="en-US" dirty="0" smtClean="0"/>
              <a:t>的</a:t>
            </a:r>
            <a:r>
              <a:rPr lang="zh-CN" altLang="en-US" dirty="0"/>
              <a:t>精确删除 </a:t>
            </a:r>
            <a:endParaRPr lang="en-US" altLang="zh-CN" dirty="0"/>
          </a:p>
          <a:p>
            <a:r>
              <a:rPr lang="zh-CN" altLang="en-US" dirty="0" smtClean="0"/>
              <a:t>另外开一个一样的堆称为垃圾堆，每次删除一个元素，就把这个元素放入垃圾堆中，在对原堆做任何操作时，都首先检查堆顶元素与垃圾堆的堆顶元素是否相同，如果相同两者一起删掉，直到不相同或垃圾堆为空为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48311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poj3468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在我们对区间进行修改之后，要在这里打一个</a:t>
            </a:r>
            <a:r>
              <a:rPr kumimoji="1" lang="en-US" altLang="zh-CN" dirty="0" smtClean="0"/>
              <a:t>lazy</a:t>
            </a:r>
            <a:r>
              <a:rPr kumimoji="1" lang="zh-CN" altLang="en-US" dirty="0" smtClean="0"/>
              <a:t>标记，表示这里曾经修改过，但是下面的内容没有修改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如果我们接下来要拜访其下面的内容，就要调用修改函数，把这个</a:t>
            </a:r>
            <a:r>
              <a:rPr kumimoji="1" lang="en-US" altLang="zh-CN" dirty="0" smtClean="0"/>
              <a:t>lazy</a:t>
            </a:r>
            <a:r>
              <a:rPr kumimoji="1" lang="zh-CN" altLang="en-US" dirty="0" smtClean="0"/>
              <a:t>标记下放，这样可以保证收集到的信息都是最新更新过的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这样在修改时需要维护这个区间本身的信息和</a:t>
            </a:r>
            <a:r>
              <a:rPr kumimoji="1" lang="en-US" altLang="zh-CN" dirty="0" smtClean="0"/>
              <a:t>lazy</a:t>
            </a:r>
            <a:r>
              <a:rPr kumimoji="1" lang="zh-CN" altLang="en-US" dirty="0" smtClean="0"/>
              <a:t>信息，需要注意</a:t>
            </a:r>
            <a:r>
              <a:rPr kumimoji="1" lang="en-US" altLang="zh-CN" dirty="0" smtClean="0"/>
              <a:t>lazy</a:t>
            </a:r>
            <a:r>
              <a:rPr kumimoji="1" lang="zh-CN" altLang="en-US" dirty="0" smtClean="0"/>
              <a:t>的更新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在查询时要时刻判断是否有</a:t>
            </a:r>
            <a:r>
              <a:rPr kumimoji="1" lang="en-US" altLang="zh-CN" dirty="0" smtClean="0"/>
              <a:t>lazy</a:t>
            </a:r>
            <a:r>
              <a:rPr kumimoji="1" lang="zh-CN" altLang="en-US" dirty="0" smtClean="0"/>
              <a:t>标记，如果有就先调用修改函数将</a:t>
            </a:r>
            <a:r>
              <a:rPr kumimoji="1" lang="en-US" altLang="zh-CN" dirty="0" smtClean="0"/>
              <a:t>lazy</a:t>
            </a:r>
            <a:r>
              <a:rPr kumimoji="1" lang="zh-CN" altLang="en-US" dirty="0" smtClean="0"/>
              <a:t>下放，然后再继续进行需要做的查询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52727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思路图例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41" y="1120775"/>
            <a:ext cx="8910417" cy="5313363"/>
          </a:xfrm>
        </p:spPr>
      </p:pic>
    </p:spTree>
    <p:extLst>
      <p:ext uri="{BB962C8B-B14F-4D97-AF65-F5344CB8AC3E}">
        <p14:creationId xmlns:p14="http://schemas.microsoft.com/office/powerpoint/2010/main" val="17289653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思路图例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3" y="1120775"/>
            <a:ext cx="8231834" cy="5313363"/>
          </a:xfrm>
        </p:spPr>
      </p:pic>
    </p:spTree>
    <p:extLst>
      <p:ext uri="{BB962C8B-B14F-4D97-AF65-F5344CB8AC3E}">
        <p14:creationId xmlns:p14="http://schemas.microsoft.com/office/powerpoint/2010/main" val="18676945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思路图例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164" y="1120775"/>
            <a:ext cx="8838172" cy="5313363"/>
          </a:xfrm>
        </p:spPr>
      </p:pic>
    </p:spTree>
    <p:extLst>
      <p:ext uri="{BB962C8B-B14F-4D97-AF65-F5344CB8AC3E}">
        <p14:creationId xmlns:p14="http://schemas.microsoft.com/office/powerpoint/2010/main" val="1932023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思路图例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80" y="1120775"/>
            <a:ext cx="8435339" cy="5313363"/>
          </a:xfrm>
        </p:spPr>
      </p:pic>
    </p:spTree>
    <p:extLst>
      <p:ext uri="{BB962C8B-B14F-4D97-AF65-F5344CB8AC3E}">
        <p14:creationId xmlns:p14="http://schemas.microsoft.com/office/powerpoint/2010/main" val="3767899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思路图例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145" y="1120775"/>
            <a:ext cx="8554209" cy="5313363"/>
          </a:xfrm>
        </p:spPr>
      </p:pic>
    </p:spTree>
    <p:extLst>
      <p:ext uri="{BB962C8B-B14F-4D97-AF65-F5344CB8AC3E}">
        <p14:creationId xmlns:p14="http://schemas.microsoft.com/office/powerpoint/2010/main" val="3222807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思路图例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542" y="1120775"/>
            <a:ext cx="8447416" cy="5313363"/>
          </a:xfrm>
        </p:spPr>
      </p:pic>
    </p:spTree>
    <p:extLst>
      <p:ext uri="{BB962C8B-B14F-4D97-AF65-F5344CB8AC3E}">
        <p14:creationId xmlns:p14="http://schemas.microsoft.com/office/powerpoint/2010/main" val="19225910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40" y="1120775"/>
            <a:ext cx="5607020" cy="5313363"/>
          </a:xfrm>
        </p:spPr>
      </p:pic>
    </p:spTree>
    <p:extLst>
      <p:ext uri="{BB962C8B-B14F-4D97-AF65-F5344CB8AC3E}">
        <p14:creationId xmlns:p14="http://schemas.microsoft.com/office/powerpoint/2010/main" val="8839668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0" y="1580356"/>
            <a:ext cx="7188200" cy="4394200"/>
          </a:xfrm>
        </p:spPr>
      </p:pic>
    </p:spTree>
    <p:extLst>
      <p:ext uri="{BB962C8B-B14F-4D97-AF65-F5344CB8AC3E}">
        <p14:creationId xmlns:p14="http://schemas.microsoft.com/office/powerpoint/2010/main" val="2184401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codechef DGCD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长度为 </a:t>
            </a:r>
            <a:r>
              <a:rPr lang="en-US" altLang="zh-CN" dirty="0"/>
              <a:t>n </a:t>
            </a:r>
            <a:r>
              <a:rPr lang="zh-CN" altLang="en-US" dirty="0"/>
              <a:t>的数组，支持两种操作</a:t>
            </a:r>
            <a:r>
              <a:rPr lang="en-US" altLang="zh-CN" dirty="0"/>
              <a:t>: </a:t>
            </a:r>
            <a:endParaRPr lang="zh-CN" altLang="en-US" dirty="0"/>
          </a:p>
          <a:p>
            <a:r>
              <a:rPr lang="en-US" altLang="zh-CN" dirty="0" smtClean="0"/>
              <a:t>1</a:t>
            </a:r>
            <a:r>
              <a:rPr lang="en-US" altLang="zh-CN" dirty="0"/>
              <a:t>.</a:t>
            </a:r>
            <a:r>
              <a:rPr lang="zh-CN" altLang="en-US" dirty="0" smtClean="0"/>
              <a:t>区间 </a:t>
            </a:r>
            <a:r>
              <a:rPr lang="en-US" altLang="zh-CN" dirty="0"/>
              <a:t>[L,R] </a:t>
            </a:r>
            <a:r>
              <a:rPr lang="zh-CN" altLang="en-US" dirty="0"/>
              <a:t>增加常数 </a:t>
            </a:r>
            <a:r>
              <a:rPr lang="en-US" altLang="zh-CN" dirty="0"/>
              <a:t>c</a:t>
            </a:r>
            <a:r>
              <a:rPr lang="zh-CN" altLang="en-US" dirty="0"/>
              <a:t>。 </a:t>
            </a:r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求</a:t>
            </a:r>
            <a:r>
              <a:rPr lang="zh-CN" altLang="en-US" dirty="0"/>
              <a:t>区间 </a:t>
            </a:r>
            <a:r>
              <a:rPr lang="en-US" altLang="zh-CN" dirty="0"/>
              <a:t>[L,R] </a:t>
            </a:r>
            <a:r>
              <a:rPr lang="zh-CN" altLang="en-US" dirty="0"/>
              <a:t>内的最大公约数。 </a:t>
            </a:r>
          </a:p>
          <a:p>
            <a:r>
              <a:rPr lang="zh-CN" altLang="en-US" dirty="0" smtClean="0"/>
              <a:t>数据范围：</a:t>
            </a:r>
            <a:r>
              <a:rPr lang="it-IT" altLang="zh-CN" dirty="0" smtClean="0"/>
              <a:t>1 </a:t>
            </a:r>
            <a:r>
              <a:rPr lang="it-IT" altLang="zh-CN" dirty="0"/>
              <a:t>≤ n, Q ≤ 100000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749465"/>
      </p:ext>
    </p:extLst>
  </p:cSld>
  <p:clrMapOvr>
    <a:masterClrMapping/>
  </p:clrMapOvr>
</p:sld>
</file>

<file path=ppt/theme/theme1.xml><?xml version="1.0" encoding="utf-8"?>
<a:theme xmlns:a="http://schemas.openxmlformats.org/drawingml/2006/main" name="A000120140530A99PPBG">
  <a:themeElements>
    <a:clrScheme name="自定义 641">
      <a:dk1>
        <a:srgbClr val="FFFFFF"/>
      </a:dk1>
      <a:lt1>
        <a:srgbClr val="3D3F41"/>
      </a:lt1>
      <a:dk2>
        <a:srgbClr val="FFFFFF"/>
      </a:dk2>
      <a:lt2>
        <a:srgbClr val="3D3F41"/>
      </a:lt2>
      <a:accent1>
        <a:srgbClr val="47B6E7"/>
      </a:accent1>
      <a:accent2>
        <a:srgbClr val="628EE3"/>
      </a:accent2>
      <a:accent3>
        <a:srgbClr val="2BC3B5"/>
      </a:accent3>
      <a:accent4>
        <a:srgbClr val="92D050"/>
      </a:accent4>
      <a:accent5>
        <a:srgbClr val="C00000"/>
      </a:accent5>
      <a:accent6>
        <a:srgbClr val="FFC000"/>
      </a:accent6>
      <a:hlink>
        <a:srgbClr val="00B0F0"/>
      </a:hlink>
      <a:folHlink>
        <a:srgbClr val="AFB2B4"/>
      </a:folHlink>
    </a:clrScheme>
    <a:fontScheme name="KSO主题5">
      <a:majorFont>
        <a:latin typeface="Broadway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itchFamily="34" charset="0"/>
            <a:ea typeface="微软雅黑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ue" id="{A2EDCE3D-B250-1645-9312-DB187795D211}" vid="{F72A91B9-311D-AC44-8D1D-95927564309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</Template>
  <TotalTime>1835</TotalTime>
  <Words>6223</Words>
  <Application>Microsoft Macintosh PowerPoint</Application>
  <PresentationFormat>宽屏</PresentationFormat>
  <Paragraphs>450</Paragraphs>
  <Slides>114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114</vt:i4>
      </vt:variant>
    </vt:vector>
  </HeadingPairs>
  <TitlesOfParts>
    <vt:vector size="122" baseType="lpstr">
      <vt:lpstr>Calibri</vt:lpstr>
      <vt:lpstr>FangSong</vt:lpstr>
      <vt:lpstr>Webdings</vt:lpstr>
      <vt:lpstr>宋体</vt:lpstr>
      <vt:lpstr>微软雅黑</vt:lpstr>
      <vt:lpstr>幼圆</vt:lpstr>
      <vt:lpstr>Arial</vt:lpstr>
      <vt:lpstr>A000120140530A99PPBG</vt:lpstr>
      <vt:lpstr>Data Structure</vt:lpstr>
      <vt:lpstr>Include</vt:lpstr>
      <vt:lpstr>堆</vt:lpstr>
      <vt:lpstr>堆</vt:lpstr>
      <vt:lpstr>实现</vt:lpstr>
      <vt:lpstr>示例</vt:lpstr>
      <vt:lpstr>数组整体建堆 </vt:lpstr>
      <vt:lpstr>STL中的堆</vt:lpstr>
      <vt:lpstr>堆的精确删除</vt:lpstr>
      <vt:lpstr>堆模拟</vt:lpstr>
      <vt:lpstr>Tyvj1066合并果子</vt:lpstr>
      <vt:lpstr>Tyvj1066合并果子</vt:lpstr>
      <vt:lpstr>Huffman coding</vt:lpstr>
      <vt:lpstr>Huffman coding</vt:lpstr>
      <vt:lpstr>poj1442</vt:lpstr>
      <vt:lpstr>poj1442</vt:lpstr>
      <vt:lpstr>bzoj5102</vt:lpstr>
      <vt:lpstr>bzoj5102</vt:lpstr>
      <vt:lpstr>堆贪心</vt:lpstr>
      <vt:lpstr>poj2431Expedition</vt:lpstr>
      <vt:lpstr>poj2431Expedition</vt:lpstr>
      <vt:lpstr>poj2393Yogurt factory</vt:lpstr>
      <vt:lpstr>poj2393Yogurt factory</vt:lpstr>
      <vt:lpstr>poj3038Flying Right</vt:lpstr>
      <vt:lpstr>poj3038Flying Right</vt:lpstr>
      <vt:lpstr>BZOJ 1150 CTSC 2007 Backup </vt:lpstr>
      <vt:lpstr>BZOJ1150[CTSC2007]</vt:lpstr>
      <vt:lpstr>STL</vt:lpstr>
      <vt:lpstr>Introduction</vt:lpstr>
      <vt:lpstr>STL中部分头文件</vt:lpstr>
      <vt:lpstr>迭代器</vt:lpstr>
      <vt:lpstr>迭代器</vt:lpstr>
      <vt:lpstr>迭代器</vt:lpstr>
      <vt:lpstr>迭代器</vt:lpstr>
      <vt:lpstr>共有函数</vt:lpstr>
      <vt:lpstr>vector</vt:lpstr>
      <vt:lpstr>内部函数</vt:lpstr>
      <vt:lpstr>使用示例</vt:lpstr>
      <vt:lpstr>使用示例</vt:lpstr>
      <vt:lpstr>使用示例</vt:lpstr>
      <vt:lpstr>使用示例</vt:lpstr>
      <vt:lpstr>用途</vt:lpstr>
      <vt:lpstr>queue</vt:lpstr>
      <vt:lpstr>queue</vt:lpstr>
      <vt:lpstr>priority_queue</vt:lpstr>
      <vt:lpstr>priority_queue</vt:lpstr>
      <vt:lpstr>stack</vt:lpstr>
      <vt:lpstr>stack</vt:lpstr>
      <vt:lpstr>set</vt:lpstr>
      <vt:lpstr>set</vt:lpstr>
      <vt:lpstr>set</vt:lpstr>
      <vt:lpstr>set</vt:lpstr>
      <vt:lpstr>set</vt:lpstr>
      <vt:lpstr>set</vt:lpstr>
      <vt:lpstr>set</vt:lpstr>
      <vt:lpstr>multiset</vt:lpstr>
      <vt:lpstr>multiset</vt:lpstr>
      <vt:lpstr>小练习</vt:lpstr>
      <vt:lpstr>poj3481</vt:lpstr>
      <vt:lpstr>bzoj1588</vt:lpstr>
      <vt:lpstr>bzoj1588</vt:lpstr>
      <vt:lpstr>bzoj4165</vt:lpstr>
      <vt:lpstr>bzoj4165</vt:lpstr>
      <vt:lpstr>map</vt:lpstr>
      <vt:lpstr>map</vt:lpstr>
      <vt:lpstr>map</vt:lpstr>
      <vt:lpstr>map</vt:lpstr>
      <vt:lpstr>数据结构的启发式合并</vt:lpstr>
      <vt:lpstr>bzoj4919</vt:lpstr>
      <vt:lpstr>bzoj4919</vt:lpstr>
      <vt:lpstr>algorithm</vt:lpstr>
      <vt:lpstr>离散化</vt:lpstr>
      <vt:lpstr>线段树</vt:lpstr>
      <vt:lpstr>线段树</vt:lpstr>
      <vt:lpstr>图例</vt:lpstr>
      <vt:lpstr>图例</vt:lpstr>
      <vt:lpstr>线段树的性质 </vt:lpstr>
      <vt:lpstr>线段树的操作</vt:lpstr>
      <vt:lpstr>图例</vt:lpstr>
      <vt:lpstr>图例</vt:lpstr>
      <vt:lpstr>图例</vt:lpstr>
      <vt:lpstr>使用思想</vt:lpstr>
      <vt:lpstr>代码</vt:lpstr>
      <vt:lpstr>代码</vt:lpstr>
      <vt:lpstr>代码</vt:lpstr>
      <vt:lpstr>poj3264</vt:lpstr>
      <vt:lpstr>poj3264</vt:lpstr>
      <vt:lpstr>poj3468</vt:lpstr>
      <vt:lpstr>poj3468</vt:lpstr>
      <vt:lpstr>poj3468</vt:lpstr>
      <vt:lpstr>思路图例</vt:lpstr>
      <vt:lpstr>思路图例</vt:lpstr>
      <vt:lpstr>思路图例</vt:lpstr>
      <vt:lpstr>思路图例</vt:lpstr>
      <vt:lpstr>思路图例</vt:lpstr>
      <vt:lpstr>思路图例</vt:lpstr>
      <vt:lpstr>代码</vt:lpstr>
      <vt:lpstr>代码</vt:lpstr>
      <vt:lpstr>codechef DGCD </vt:lpstr>
      <vt:lpstr>codechef DGCD </vt:lpstr>
      <vt:lpstr>codechef DGCD </vt:lpstr>
      <vt:lpstr>bzoj1798</vt:lpstr>
      <vt:lpstr>bzoj1798</vt:lpstr>
      <vt:lpstr>最大连续子段和</vt:lpstr>
      <vt:lpstr>最大连续子段和</vt:lpstr>
      <vt:lpstr>poj2528</vt:lpstr>
      <vt:lpstr>poj2528</vt:lpstr>
      <vt:lpstr>poj2528</vt:lpstr>
      <vt:lpstr>poj1151</vt:lpstr>
      <vt:lpstr>poj1151</vt:lpstr>
      <vt:lpstr>poj1151</vt:lpstr>
      <vt:lpstr>poj1151</vt:lpstr>
      <vt:lpstr>poj1177</vt:lpstr>
      <vt:lpstr>poj1177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9月28日上机练习题解</dc:title>
  <dc:creator>289751471@qq.com</dc:creator>
  <cp:lastModifiedBy>Microsoft Office 用户</cp:lastModifiedBy>
  <cp:revision>267</cp:revision>
  <dcterms:created xsi:type="dcterms:W3CDTF">2018-10-01T12:02:41Z</dcterms:created>
  <dcterms:modified xsi:type="dcterms:W3CDTF">2019-01-28T12:54:53Z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2052-10.1.0.5400</vt:lpwstr>
  </property>
</Properties>
</file>